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6" r:id="rId2"/>
    <p:sldId id="257" r:id="rId3"/>
    <p:sldId id="352" r:id="rId4"/>
    <p:sldId id="418" r:id="rId5"/>
    <p:sldId id="511" r:id="rId6"/>
    <p:sldId id="512" r:id="rId7"/>
    <p:sldId id="513" r:id="rId8"/>
    <p:sldId id="514" r:id="rId9"/>
    <p:sldId id="519" r:id="rId10"/>
    <p:sldId id="518" r:id="rId11"/>
    <p:sldId id="463" r:id="rId12"/>
    <p:sldId id="517" r:id="rId13"/>
    <p:sldId id="515" r:id="rId14"/>
    <p:sldId id="516" r:id="rId15"/>
    <p:sldId id="520" r:id="rId16"/>
    <p:sldId id="521" r:id="rId17"/>
    <p:sldId id="522" r:id="rId18"/>
    <p:sldId id="523" r:id="rId19"/>
    <p:sldId id="525" r:id="rId20"/>
    <p:sldId id="526" r:id="rId21"/>
    <p:sldId id="534" r:id="rId22"/>
    <p:sldId id="535" r:id="rId23"/>
    <p:sldId id="527" r:id="rId24"/>
    <p:sldId id="528" r:id="rId25"/>
    <p:sldId id="529" r:id="rId26"/>
    <p:sldId id="530" r:id="rId27"/>
    <p:sldId id="531" r:id="rId28"/>
    <p:sldId id="532" r:id="rId29"/>
    <p:sldId id="533" r:id="rId30"/>
    <p:sldId id="536" r:id="rId31"/>
    <p:sldId id="537" r:id="rId32"/>
    <p:sldId id="538" r:id="rId33"/>
    <p:sldId id="539" r:id="rId34"/>
    <p:sldId id="540" r:id="rId35"/>
    <p:sldId id="541" r:id="rId36"/>
    <p:sldId id="542" r:id="rId37"/>
    <p:sldId id="543" r:id="rId38"/>
    <p:sldId id="544" r:id="rId39"/>
    <p:sldId id="545" r:id="rId40"/>
    <p:sldId id="546" r:id="rId41"/>
    <p:sldId id="547" r:id="rId42"/>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10" d="100"/>
          <a:sy n="110" d="100"/>
        </p:scale>
        <p:origin x="-3564"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BC19DAF-3E56-4D0F-BE17-078B678EAA78}" type="datetimeFigureOut">
              <a:rPr lang="es-ES" smtClean="0"/>
              <a:t>20/11/2018</a:t>
            </a:fld>
            <a:endParaRPr lang="es-ES"/>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004EFAE-55D7-489C-AA4D-8D434C5357D5}" type="slidenum">
              <a:rPr lang="es-ES" smtClean="0"/>
              <a:t>‹Nº›</a:t>
            </a:fld>
            <a:endParaRPr lang="es-ES"/>
          </a:p>
        </p:txBody>
      </p:sp>
    </p:spTree>
    <p:extLst>
      <p:ext uri="{BB962C8B-B14F-4D97-AF65-F5344CB8AC3E}">
        <p14:creationId xmlns:p14="http://schemas.microsoft.com/office/powerpoint/2010/main" val="3865522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ES"/>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ES"/>
          </a:p>
        </p:txBody>
      </p:sp>
      <p:sp>
        <p:nvSpPr>
          <p:cNvPr id="4" name="3 Marcador de fecha"/>
          <p:cNvSpPr>
            <a:spLocks noGrp="1"/>
          </p:cNvSpPr>
          <p:nvPr>
            <p:ph type="dt" sz="half" idx="10"/>
          </p:nvPr>
        </p:nvSpPr>
        <p:spPr/>
        <p:txBody>
          <a:bodyPr/>
          <a:lstStyle/>
          <a:p>
            <a:fld id="{387A0ADC-2B56-4BC6-B4DB-3D035330DB61}" type="datetimeFigureOut">
              <a:rPr lang="es-ES" smtClean="0"/>
              <a:t>20/11/2018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95503DE-2011-4CF2-8D47-D4CDE7398454}" type="slidenum">
              <a:rPr lang="es-ES" smtClean="0"/>
              <a:t>‹Nº›</a:t>
            </a:fld>
            <a:endParaRPr lang="es-ES"/>
          </a:p>
        </p:txBody>
      </p:sp>
    </p:spTree>
    <p:extLst>
      <p:ext uri="{BB962C8B-B14F-4D97-AF65-F5344CB8AC3E}">
        <p14:creationId xmlns:p14="http://schemas.microsoft.com/office/powerpoint/2010/main" val="73910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387A0ADC-2B56-4BC6-B4DB-3D035330DB61}" type="datetimeFigureOut">
              <a:rPr lang="es-ES" smtClean="0"/>
              <a:t>20/11/2018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95503DE-2011-4CF2-8D47-D4CDE7398454}" type="slidenum">
              <a:rPr lang="es-ES" smtClean="0"/>
              <a:t>‹Nº›</a:t>
            </a:fld>
            <a:endParaRPr lang="es-ES"/>
          </a:p>
        </p:txBody>
      </p:sp>
    </p:spTree>
    <p:extLst>
      <p:ext uri="{BB962C8B-B14F-4D97-AF65-F5344CB8AC3E}">
        <p14:creationId xmlns:p14="http://schemas.microsoft.com/office/powerpoint/2010/main" val="1189261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387A0ADC-2B56-4BC6-B4DB-3D035330DB61}" type="datetimeFigureOut">
              <a:rPr lang="es-ES" smtClean="0"/>
              <a:t>20/11/2018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95503DE-2011-4CF2-8D47-D4CDE7398454}" type="slidenum">
              <a:rPr lang="es-ES" smtClean="0"/>
              <a:t>‹Nº›</a:t>
            </a:fld>
            <a:endParaRPr lang="es-ES"/>
          </a:p>
        </p:txBody>
      </p:sp>
    </p:spTree>
    <p:extLst>
      <p:ext uri="{BB962C8B-B14F-4D97-AF65-F5344CB8AC3E}">
        <p14:creationId xmlns:p14="http://schemas.microsoft.com/office/powerpoint/2010/main" val="2309115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387A0ADC-2B56-4BC6-B4DB-3D035330DB61}" type="datetimeFigureOut">
              <a:rPr lang="es-ES" smtClean="0"/>
              <a:t>20/11/2018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95503DE-2011-4CF2-8D47-D4CDE7398454}" type="slidenum">
              <a:rPr lang="es-ES" smtClean="0"/>
              <a:t>‹Nº›</a:t>
            </a:fld>
            <a:endParaRPr lang="es-ES"/>
          </a:p>
        </p:txBody>
      </p:sp>
    </p:spTree>
    <p:extLst>
      <p:ext uri="{BB962C8B-B14F-4D97-AF65-F5344CB8AC3E}">
        <p14:creationId xmlns:p14="http://schemas.microsoft.com/office/powerpoint/2010/main" val="3108048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387A0ADC-2B56-4BC6-B4DB-3D035330DB61}" type="datetimeFigureOut">
              <a:rPr lang="es-ES" smtClean="0"/>
              <a:t>20/11/2018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95503DE-2011-4CF2-8D47-D4CDE7398454}" type="slidenum">
              <a:rPr lang="es-ES" smtClean="0"/>
              <a:t>‹Nº›</a:t>
            </a:fld>
            <a:endParaRPr lang="es-ES"/>
          </a:p>
        </p:txBody>
      </p:sp>
    </p:spTree>
    <p:extLst>
      <p:ext uri="{BB962C8B-B14F-4D97-AF65-F5344CB8AC3E}">
        <p14:creationId xmlns:p14="http://schemas.microsoft.com/office/powerpoint/2010/main" val="759727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fecha"/>
          <p:cNvSpPr>
            <a:spLocks noGrp="1"/>
          </p:cNvSpPr>
          <p:nvPr>
            <p:ph type="dt" sz="half" idx="10"/>
          </p:nvPr>
        </p:nvSpPr>
        <p:spPr/>
        <p:txBody>
          <a:bodyPr/>
          <a:lstStyle/>
          <a:p>
            <a:fld id="{387A0ADC-2B56-4BC6-B4DB-3D035330DB61}" type="datetimeFigureOut">
              <a:rPr lang="es-ES" smtClean="0"/>
              <a:t>20/11/2018</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95503DE-2011-4CF2-8D47-D4CDE7398454}" type="slidenum">
              <a:rPr lang="es-ES" smtClean="0"/>
              <a:t>‹Nº›</a:t>
            </a:fld>
            <a:endParaRPr lang="es-ES"/>
          </a:p>
        </p:txBody>
      </p:sp>
    </p:spTree>
    <p:extLst>
      <p:ext uri="{BB962C8B-B14F-4D97-AF65-F5344CB8AC3E}">
        <p14:creationId xmlns:p14="http://schemas.microsoft.com/office/powerpoint/2010/main" val="1891477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7" name="6 Marcador de fecha"/>
          <p:cNvSpPr>
            <a:spLocks noGrp="1"/>
          </p:cNvSpPr>
          <p:nvPr>
            <p:ph type="dt" sz="half" idx="10"/>
          </p:nvPr>
        </p:nvSpPr>
        <p:spPr/>
        <p:txBody>
          <a:bodyPr/>
          <a:lstStyle/>
          <a:p>
            <a:fld id="{387A0ADC-2B56-4BC6-B4DB-3D035330DB61}" type="datetimeFigureOut">
              <a:rPr lang="es-ES" smtClean="0"/>
              <a:t>20/11/2018</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095503DE-2011-4CF2-8D47-D4CDE7398454}" type="slidenum">
              <a:rPr lang="es-ES" smtClean="0"/>
              <a:t>‹Nº›</a:t>
            </a:fld>
            <a:endParaRPr lang="es-ES"/>
          </a:p>
        </p:txBody>
      </p:sp>
    </p:spTree>
    <p:extLst>
      <p:ext uri="{BB962C8B-B14F-4D97-AF65-F5344CB8AC3E}">
        <p14:creationId xmlns:p14="http://schemas.microsoft.com/office/powerpoint/2010/main" val="3646891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fecha"/>
          <p:cNvSpPr>
            <a:spLocks noGrp="1"/>
          </p:cNvSpPr>
          <p:nvPr>
            <p:ph type="dt" sz="half" idx="10"/>
          </p:nvPr>
        </p:nvSpPr>
        <p:spPr/>
        <p:txBody>
          <a:bodyPr/>
          <a:lstStyle/>
          <a:p>
            <a:fld id="{387A0ADC-2B56-4BC6-B4DB-3D035330DB61}" type="datetimeFigureOut">
              <a:rPr lang="es-ES" smtClean="0"/>
              <a:t>20/11/2018</a:t>
            </a:fld>
            <a:endParaRPr lang="es-ES"/>
          </a:p>
        </p:txBody>
      </p:sp>
      <p:sp>
        <p:nvSpPr>
          <p:cNvPr id="4" name="3 Marcador de pie de página"/>
          <p:cNvSpPr>
            <a:spLocks noGrp="1"/>
          </p:cNvSpPr>
          <p:nvPr>
            <p:ph type="ftr" sz="quarter" idx="11"/>
          </p:nvPr>
        </p:nvSpPr>
        <p:spPr/>
        <p:txBody>
          <a:bodyPr/>
          <a:lstStyle/>
          <a:p>
            <a:endParaRPr lang="es-ES"/>
          </a:p>
        </p:txBody>
      </p:sp>
      <p:sp>
        <p:nvSpPr>
          <p:cNvPr id="5" name="4 Marcador de número de diapositiva"/>
          <p:cNvSpPr>
            <a:spLocks noGrp="1"/>
          </p:cNvSpPr>
          <p:nvPr>
            <p:ph type="sldNum" sz="quarter" idx="12"/>
          </p:nvPr>
        </p:nvSpPr>
        <p:spPr/>
        <p:txBody>
          <a:bodyPr/>
          <a:lstStyle/>
          <a:p>
            <a:fld id="{095503DE-2011-4CF2-8D47-D4CDE7398454}" type="slidenum">
              <a:rPr lang="es-ES" smtClean="0"/>
              <a:t>‹Nº›</a:t>
            </a:fld>
            <a:endParaRPr lang="es-ES"/>
          </a:p>
        </p:txBody>
      </p:sp>
    </p:spTree>
    <p:extLst>
      <p:ext uri="{BB962C8B-B14F-4D97-AF65-F5344CB8AC3E}">
        <p14:creationId xmlns:p14="http://schemas.microsoft.com/office/powerpoint/2010/main" val="201418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387A0ADC-2B56-4BC6-B4DB-3D035330DB61}" type="datetimeFigureOut">
              <a:rPr lang="es-ES" smtClean="0"/>
              <a:t>20/11/2018</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095503DE-2011-4CF2-8D47-D4CDE7398454}" type="slidenum">
              <a:rPr lang="es-ES" smtClean="0"/>
              <a:t>‹Nº›</a:t>
            </a:fld>
            <a:endParaRPr lang="es-ES"/>
          </a:p>
        </p:txBody>
      </p:sp>
    </p:spTree>
    <p:extLst>
      <p:ext uri="{BB962C8B-B14F-4D97-AF65-F5344CB8AC3E}">
        <p14:creationId xmlns:p14="http://schemas.microsoft.com/office/powerpoint/2010/main" val="23694586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ES"/>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387A0ADC-2B56-4BC6-B4DB-3D035330DB61}" type="datetimeFigureOut">
              <a:rPr lang="es-ES" smtClean="0"/>
              <a:t>20/11/2018</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95503DE-2011-4CF2-8D47-D4CDE7398454}" type="slidenum">
              <a:rPr lang="es-ES" smtClean="0"/>
              <a:t>‹Nº›</a:t>
            </a:fld>
            <a:endParaRPr lang="es-ES"/>
          </a:p>
        </p:txBody>
      </p:sp>
    </p:spTree>
    <p:extLst>
      <p:ext uri="{BB962C8B-B14F-4D97-AF65-F5344CB8AC3E}">
        <p14:creationId xmlns:p14="http://schemas.microsoft.com/office/powerpoint/2010/main" val="30517588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ES"/>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387A0ADC-2B56-4BC6-B4DB-3D035330DB61}" type="datetimeFigureOut">
              <a:rPr lang="es-ES" smtClean="0"/>
              <a:t>20/11/2018</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95503DE-2011-4CF2-8D47-D4CDE7398454}" type="slidenum">
              <a:rPr lang="es-ES" smtClean="0"/>
              <a:t>‹Nº›</a:t>
            </a:fld>
            <a:endParaRPr lang="es-ES"/>
          </a:p>
        </p:txBody>
      </p:sp>
    </p:spTree>
    <p:extLst>
      <p:ext uri="{BB962C8B-B14F-4D97-AF65-F5344CB8AC3E}">
        <p14:creationId xmlns:p14="http://schemas.microsoft.com/office/powerpoint/2010/main" val="40032191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7A0ADC-2B56-4BC6-B4DB-3D035330DB61}" type="datetimeFigureOut">
              <a:rPr lang="es-ES" smtClean="0"/>
              <a:t>20/11/2018</a:t>
            </a:fld>
            <a:endParaRPr lang="es-ES"/>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5503DE-2011-4CF2-8D47-D4CDE7398454}" type="slidenum">
              <a:rPr lang="es-ES" smtClean="0"/>
              <a:t>‹Nº›</a:t>
            </a:fld>
            <a:endParaRPr lang="es-ES"/>
          </a:p>
        </p:txBody>
      </p:sp>
    </p:spTree>
    <p:extLst>
      <p:ext uri="{BB962C8B-B14F-4D97-AF65-F5344CB8AC3E}">
        <p14:creationId xmlns:p14="http://schemas.microsoft.com/office/powerpoint/2010/main" val="41585408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CuadroTexto"/>
          <p:cNvSpPr txBox="1"/>
          <p:nvPr/>
        </p:nvSpPr>
        <p:spPr>
          <a:xfrm>
            <a:off x="5292080" y="476672"/>
            <a:ext cx="3528392" cy="369332"/>
          </a:xfrm>
          <a:prstGeom prst="rect">
            <a:avLst/>
          </a:prstGeom>
          <a:noFill/>
        </p:spPr>
        <p:txBody>
          <a:bodyPr wrap="square" rtlCol="0">
            <a:spAutoFit/>
          </a:bodyPr>
          <a:lstStyle/>
          <a:p>
            <a:pPr algn="ctr"/>
            <a:r>
              <a:rPr lang="es-ES" dirty="0" smtClean="0">
                <a:solidFill>
                  <a:schemeClr val="bg1">
                    <a:lumMod val="75000"/>
                  </a:schemeClr>
                </a:solidFill>
                <a:latin typeface="Arial" pitchFamily="34" charset="0"/>
                <a:cs typeface="Arial" pitchFamily="34" charset="0"/>
              </a:rPr>
              <a:t>TECNOLOGÍA INDUSTRIAL II</a:t>
            </a:r>
            <a:endParaRPr lang="es-ES" dirty="0">
              <a:solidFill>
                <a:schemeClr val="bg1">
                  <a:lumMod val="75000"/>
                </a:schemeClr>
              </a:solidFill>
              <a:latin typeface="Arial" pitchFamily="34" charset="0"/>
              <a:cs typeface="Arial" pitchFamily="34" charset="0"/>
            </a:endParaRPr>
          </a:p>
        </p:txBody>
      </p:sp>
      <p:sp>
        <p:nvSpPr>
          <p:cNvPr id="5" name="4 CuadroTexto"/>
          <p:cNvSpPr txBox="1"/>
          <p:nvPr/>
        </p:nvSpPr>
        <p:spPr>
          <a:xfrm>
            <a:off x="2195736" y="3359894"/>
            <a:ext cx="4824536" cy="1569660"/>
          </a:xfrm>
          <a:prstGeom prst="rect">
            <a:avLst/>
          </a:prstGeom>
          <a:noFill/>
        </p:spPr>
        <p:txBody>
          <a:bodyPr wrap="square" rtlCol="0">
            <a:spAutoFit/>
          </a:bodyPr>
          <a:lstStyle/>
          <a:p>
            <a:pPr algn="ctr"/>
            <a:r>
              <a:rPr lang="es-ES" sz="3200" dirty="0" smtClean="0">
                <a:latin typeface="Arial" pitchFamily="34" charset="0"/>
                <a:cs typeface="Arial" pitchFamily="34" charset="0"/>
              </a:rPr>
              <a:t>TRATAMIENTOS DE LOS MATERIALES METÁLICOS</a:t>
            </a:r>
            <a:endParaRPr lang="es-ES" sz="3200" dirty="0">
              <a:latin typeface="Arial" pitchFamily="34" charset="0"/>
              <a:cs typeface="Arial" pitchFamily="34" charset="0"/>
            </a:endParaRPr>
          </a:p>
        </p:txBody>
      </p:sp>
      <p:sp>
        <p:nvSpPr>
          <p:cNvPr id="6" name="5 CuadroTexto"/>
          <p:cNvSpPr txBox="1"/>
          <p:nvPr/>
        </p:nvSpPr>
        <p:spPr>
          <a:xfrm>
            <a:off x="1763688" y="1484784"/>
            <a:ext cx="5616624" cy="584775"/>
          </a:xfrm>
          <a:prstGeom prst="rect">
            <a:avLst/>
          </a:prstGeom>
          <a:noFill/>
        </p:spPr>
        <p:txBody>
          <a:bodyPr wrap="square" rtlCol="0">
            <a:spAutoFit/>
          </a:bodyPr>
          <a:lstStyle/>
          <a:p>
            <a:pPr algn="ctr"/>
            <a:r>
              <a:rPr lang="es-ES" sz="3200" dirty="0" smtClean="0">
                <a:solidFill>
                  <a:schemeClr val="tx1">
                    <a:lumMod val="50000"/>
                    <a:lumOff val="50000"/>
                  </a:schemeClr>
                </a:solidFill>
                <a:latin typeface="Arial" pitchFamily="34" charset="0"/>
                <a:cs typeface="Arial" pitchFamily="34" charset="0"/>
              </a:rPr>
              <a:t>BLOQUE I: MATERIALES</a:t>
            </a:r>
            <a:endParaRPr lang="es-ES" sz="3200" dirty="0">
              <a:solidFill>
                <a:schemeClr val="tx1">
                  <a:lumMod val="50000"/>
                  <a:lumOff val="50000"/>
                </a:schemeClr>
              </a:solidFill>
              <a:latin typeface="Arial" pitchFamily="34" charset="0"/>
              <a:cs typeface="Arial" pitchFamily="34" charset="0"/>
            </a:endParaRPr>
          </a:p>
        </p:txBody>
      </p:sp>
      <p:sp>
        <p:nvSpPr>
          <p:cNvPr id="7" name="6 CuadroTexto"/>
          <p:cNvSpPr txBox="1"/>
          <p:nvPr/>
        </p:nvSpPr>
        <p:spPr>
          <a:xfrm>
            <a:off x="2195736" y="2711822"/>
            <a:ext cx="4824536" cy="584775"/>
          </a:xfrm>
          <a:prstGeom prst="rect">
            <a:avLst/>
          </a:prstGeom>
          <a:noFill/>
        </p:spPr>
        <p:txBody>
          <a:bodyPr wrap="square" rtlCol="0">
            <a:spAutoFit/>
          </a:bodyPr>
          <a:lstStyle/>
          <a:p>
            <a:pPr algn="ctr"/>
            <a:r>
              <a:rPr lang="es-ES" sz="3200" dirty="0" smtClean="0">
                <a:latin typeface="Arial" pitchFamily="34" charset="0"/>
                <a:cs typeface="Arial" pitchFamily="34" charset="0"/>
              </a:rPr>
              <a:t>TEMA 5:</a:t>
            </a:r>
            <a:endParaRPr lang="es-ES" sz="3200" dirty="0">
              <a:latin typeface="Arial" pitchFamily="34" charset="0"/>
              <a:cs typeface="Arial" pitchFamily="34" charset="0"/>
            </a:endParaRPr>
          </a:p>
        </p:txBody>
      </p:sp>
      <p:sp>
        <p:nvSpPr>
          <p:cNvPr id="8" name="7 CuadroTexto"/>
          <p:cNvSpPr txBox="1"/>
          <p:nvPr/>
        </p:nvSpPr>
        <p:spPr>
          <a:xfrm>
            <a:off x="5292080" y="5939988"/>
            <a:ext cx="3528392" cy="369332"/>
          </a:xfrm>
          <a:prstGeom prst="rect">
            <a:avLst/>
          </a:prstGeom>
          <a:noFill/>
        </p:spPr>
        <p:txBody>
          <a:bodyPr wrap="square" rtlCol="0">
            <a:spAutoFit/>
          </a:bodyPr>
          <a:lstStyle/>
          <a:p>
            <a:pPr algn="ctr"/>
            <a:r>
              <a:rPr lang="es-ES" dirty="0" smtClean="0">
                <a:solidFill>
                  <a:schemeClr val="bg1">
                    <a:lumMod val="75000"/>
                  </a:schemeClr>
                </a:solidFill>
                <a:latin typeface="Arial" pitchFamily="34" charset="0"/>
                <a:cs typeface="Arial" pitchFamily="34" charset="0"/>
              </a:rPr>
              <a:t>Daniel Gallardo García</a:t>
            </a:r>
            <a:endParaRPr lang="es-ES" dirty="0">
              <a:solidFill>
                <a:schemeClr val="bg1">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9332064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2613" y="666750"/>
            <a:ext cx="5815731" cy="59073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79871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692696"/>
            <a:ext cx="7992888" cy="2677656"/>
          </a:xfrm>
          <a:prstGeom prst="rect">
            <a:avLst/>
          </a:prstGeom>
          <a:noFill/>
        </p:spPr>
        <p:txBody>
          <a:bodyPr wrap="square" rtlCol="0">
            <a:spAutoFit/>
          </a:bodyPr>
          <a:lstStyle/>
          <a:p>
            <a:r>
              <a:rPr lang="es-ES" sz="2400" b="1" dirty="0" smtClean="0"/>
              <a:t>Entre 723 y 500 </a:t>
            </a:r>
            <a:r>
              <a:rPr lang="es-ES" sz="2400" b="1" dirty="0" err="1" smtClean="0"/>
              <a:t>ºC</a:t>
            </a:r>
            <a:r>
              <a:rPr lang="es-ES" sz="2400" dirty="0" smtClean="0"/>
              <a:t>: </a:t>
            </a:r>
            <a:r>
              <a:rPr lang="es-ES" sz="2400" b="1" dirty="0" smtClean="0"/>
              <a:t>perlita</a:t>
            </a:r>
            <a:r>
              <a:rPr lang="es-ES" sz="2400" dirty="0" smtClean="0"/>
              <a:t> que comienza con la formación de </a:t>
            </a:r>
            <a:r>
              <a:rPr lang="es-ES" sz="2400" dirty="0" err="1" smtClean="0"/>
              <a:t>cementita</a:t>
            </a:r>
            <a:r>
              <a:rPr lang="es-ES" sz="2400" dirty="0" smtClean="0"/>
              <a:t>. Esta perlita es tanto más fina cuanto mayor es el </a:t>
            </a:r>
            <a:r>
              <a:rPr lang="es-ES" sz="2400" dirty="0" err="1" smtClean="0"/>
              <a:t>subenfriamiento</a:t>
            </a:r>
            <a:r>
              <a:rPr lang="es-ES" sz="2400" dirty="0" smtClean="0"/>
              <a:t> y se distingue entre perlita gruesa y perlita fina.</a:t>
            </a:r>
          </a:p>
          <a:p>
            <a:r>
              <a:rPr lang="es-ES" sz="2400" b="1" dirty="0" smtClean="0"/>
              <a:t>Entre 500 y 225 </a:t>
            </a:r>
            <a:r>
              <a:rPr lang="es-ES" sz="2400" b="1" dirty="0" err="1" smtClean="0"/>
              <a:t>ºC</a:t>
            </a:r>
            <a:r>
              <a:rPr lang="es-ES" sz="2400" dirty="0" smtClean="0"/>
              <a:t>: </a:t>
            </a:r>
            <a:r>
              <a:rPr lang="es-ES" sz="2400" b="1" dirty="0" err="1" smtClean="0"/>
              <a:t>bainita</a:t>
            </a:r>
            <a:r>
              <a:rPr lang="es-ES" sz="2400" dirty="0" smtClean="0"/>
              <a:t>, </a:t>
            </a:r>
            <a:r>
              <a:rPr lang="es-ES" sz="2400" dirty="0" err="1" smtClean="0"/>
              <a:t>mezca</a:t>
            </a:r>
            <a:r>
              <a:rPr lang="es-ES" sz="2400" dirty="0" smtClean="0"/>
              <a:t> difusa de ferrita y </a:t>
            </a:r>
            <a:r>
              <a:rPr lang="es-ES" sz="2400" dirty="0" err="1" smtClean="0"/>
              <a:t>cementita</a:t>
            </a:r>
            <a:r>
              <a:rPr lang="es-ES" sz="2400" dirty="0" smtClean="0"/>
              <a:t>, que comienza con la formación de ferrita. Se distinguen dos tipos de </a:t>
            </a:r>
            <a:r>
              <a:rPr lang="es-ES" sz="2400" dirty="0" err="1" smtClean="0"/>
              <a:t>bainita</a:t>
            </a:r>
            <a:r>
              <a:rPr lang="es-ES" sz="2400" dirty="0" smtClean="0"/>
              <a:t>: superior e inferior.</a:t>
            </a:r>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3728" y="3314700"/>
            <a:ext cx="5981700" cy="3543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13015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692696"/>
            <a:ext cx="7992888" cy="3046988"/>
          </a:xfrm>
          <a:prstGeom prst="rect">
            <a:avLst/>
          </a:prstGeom>
          <a:noFill/>
        </p:spPr>
        <p:txBody>
          <a:bodyPr wrap="square" rtlCol="0">
            <a:spAutoFit/>
          </a:bodyPr>
          <a:lstStyle/>
          <a:p>
            <a:r>
              <a:rPr lang="es-ES" sz="2400" b="1" dirty="0" smtClean="0"/>
              <a:t>Inferiores a 225 </a:t>
            </a:r>
            <a:r>
              <a:rPr lang="es-ES" sz="2400" b="1" dirty="0" err="1" smtClean="0"/>
              <a:t>ºC</a:t>
            </a:r>
            <a:r>
              <a:rPr lang="es-ES" sz="2400" dirty="0" smtClean="0"/>
              <a:t>: instantáneamente se forma el constituyente estructural </a:t>
            </a:r>
            <a:r>
              <a:rPr lang="es-ES" sz="2400" b="1" dirty="0" err="1" smtClean="0"/>
              <a:t>martensita</a:t>
            </a:r>
            <a:r>
              <a:rPr lang="es-ES" sz="2400" dirty="0" smtClean="0"/>
              <a:t> (solución sólida intersticial sobresaturada de carbono en hierro alfa). La cantidad de </a:t>
            </a:r>
            <a:r>
              <a:rPr lang="es-ES" sz="2400" dirty="0" err="1" smtClean="0"/>
              <a:t>martensita</a:t>
            </a:r>
            <a:r>
              <a:rPr lang="es-ES" sz="2400" dirty="0" smtClean="0"/>
              <a:t> depende de la temperatura de </a:t>
            </a:r>
            <a:r>
              <a:rPr lang="es-ES" sz="2400" dirty="0" err="1" smtClean="0"/>
              <a:t>subenfriamiento</a:t>
            </a:r>
            <a:r>
              <a:rPr lang="es-ES" sz="2400" dirty="0" smtClean="0"/>
              <a:t>, siendo completa a temperaturas inferiores a </a:t>
            </a:r>
            <a:r>
              <a:rPr lang="es-ES" sz="2400" dirty="0" err="1" smtClean="0"/>
              <a:t>Mf</a:t>
            </a:r>
            <a:r>
              <a:rPr lang="es-ES" sz="2400" dirty="0" smtClean="0"/>
              <a:t>. Entre Mi (o Ms) y </a:t>
            </a:r>
            <a:r>
              <a:rPr lang="es-ES" sz="2400" dirty="0" err="1" smtClean="0"/>
              <a:t>Mf</a:t>
            </a:r>
            <a:r>
              <a:rPr lang="es-ES" sz="2400" dirty="0" smtClean="0"/>
              <a:t> coexisten </a:t>
            </a:r>
            <a:r>
              <a:rPr lang="es-ES" sz="2400" dirty="0" err="1" smtClean="0"/>
              <a:t>austenita</a:t>
            </a:r>
            <a:r>
              <a:rPr lang="es-ES" sz="2400" dirty="0" smtClean="0"/>
              <a:t> y </a:t>
            </a:r>
            <a:r>
              <a:rPr lang="es-ES" sz="2400" dirty="0" err="1" smtClean="0"/>
              <a:t>martensita</a:t>
            </a:r>
            <a:r>
              <a:rPr lang="es-ES" sz="2400" dirty="0" smtClean="0"/>
              <a:t>, pudiendo transformarse la primera en </a:t>
            </a:r>
            <a:r>
              <a:rPr lang="es-ES" sz="2400" dirty="0" err="1" smtClean="0"/>
              <a:t>bainita</a:t>
            </a:r>
            <a:r>
              <a:rPr lang="es-ES" sz="2400" dirty="0" smtClean="0"/>
              <a:t> en función del tiempo.</a:t>
            </a:r>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4676" y="3314700"/>
            <a:ext cx="5981700" cy="3543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41837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CuadroTexto"/>
          <p:cNvSpPr txBox="1"/>
          <p:nvPr/>
        </p:nvSpPr>
        <p:spPr>
          <a:xfrm>
            <a:off x="683568" y="476672"/>
            <a:ext cx="7992888" cy="954107"/>
          </a:xfrm>
          <a:prstGeom prst="rect">
            <a:avLst/>
          </a:prstGeom>
          <a:noFill/>
        </p:spPr>
        <p:txBody>
          <a:bodyPr wrap="square" rtlCol="0">
            <a:spAutoFit/>
          </a:bodyPr>
          <a:lstStyle/>
          <a:p>
            <a:r>
              <a:rPr lang="es-ES" sz="2800" dirty="0" smtClean="0"/>
              <a:t>b) Transformaciones de la </a:t>
            </a:r>
            <a:r>
              <a:rPr lang="es-ES" sz="2800" dirty="0" err="1" smtClean="0"/>
              <a:t>austenita</a:t>
            </a:r>
            <a:r>
              <a:rPr lang="es-ES" sz="2800" dirty="0" smtClean="0"/>
              <a:t> durante el enfriamiento continuo</a:t>
            </a:r>
          </a:p>
        </p:txBody>
      </p:sp>
      <p:sp>
        <p:nvSpPr>
          <p:cNvPr id="38" name="37 CuadroTexto"/>
          <p:cNvSpPr txBox="1"/>
          <p:nvPr/>
        </p:nvSpPr>
        <p:spPr>
          <a:xfrm>
            <a:off x="683568" y="1624732"/>
            <a:ext cx="7992888" cy="1569660"/>
          </a:xfrm>
          <a:prstGeom prst="rect">
            <a:avLst/>
          </a:prstGeom>
          <a:noFill/>
        </p:spPr>
        <p:txBody>
          <a:bodyPr wrap="square" rtlCol="0">
            <a:spAutoFit/>
          </a:bodyPr>
          <a:lstStyle/>
          <a:p>
            <a:r>
              <a:rPr lang="es-ES" sz="2400" dirty="0" smtClean="0"/>
              <a:t>El enfriamiento se produce de forma gradual (no brusca). Se pueden superponer las distintas curvas de enfriamiento con las curvas de principio y fin de las transformaciones isotérmicas para obtener información: </a:t>
            </a: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4676" y="3198068"/>
            <a:ext cx="5981700" cy="3543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38347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692696"/>
            <a:ext cx="7992888" cy="1200329"/>
          </a:xfrm>
          <a:prstGeom prst="rect">
            <a:avLst/>
          </a:prstGeom>
          <a:noFill/>
        </p:spPr>
        <p:txBody>
          <a:bodyPr wrap="square" rtlCol="0">
            <a:spAutoFit/>
          </a:bodyPr>
          <a:lstStyle/>
          <a:p>
            <a:r>
              <a:rPr lang="es-ES" sz="2400" b="1" dirty="0" smtClean="0"/>
              <a:t>Velocidad crítica de temple (</a:t>
            </a:r>
            <a:r>
              <a:rPr lang="es-ES" sz="2400" b="1" dirty="0" err="1" smtClean="0"/>
              <a:t>Vc</a:t>
            </a:r>
            <a:r>
              <a:rPr lang="es-ES" sz="2400" b="1" dirty="0" smtClean="0"/>
              <a:t>):</a:t>
            </a:r>
            <a:r>
              <a:rPr lang="es-ES" sz="2400" dirty="0" smtClean="0"/>
              <a:t> es la menor velocidad de enfriamiento para obtener una estructura totalmente </a:t>
            </a:r>
            <a:r>
              <a:rPr lang="es-ES" sz="2400" dirty="0" err="1" smtClean="0"/>
              <a:t>martensítica</a:t>
            </a:r>
            <a:r>
              <a:rPr lang="es-ES" sz="2400" dirty="0" smtClean="0"/>
              <a:t>.</a:t>
            </a:r>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688" y="2276872"/>
            <a:ext cx="5981700" cy="3543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09675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CuadroTexto"/>
          <p:cNvSpPr txBox="1"/>
          <p:nvPr/>
        </p:nvSpPr>
        <p:spPr>
          <a:xfrm>
            <a:off x="683568" y="476672"/>
            <a:ext cx="7992888" cy="523220"/>
          </a:xfrm>
          <a:prstGeom prst="rect">
            <a:avLst/>
          </a:prstGeom>
          <a:noFill/>
        </p:spPr>
        <p:txBody>
          <a:bodyPr wrap="square" rtlCol="0">
            <a:spAutoFit/>
          </a:bodyPr>
          <a:lstStyle/>
          <a:p>
            <a:r>
              <a:rPr lang="es-ES" sz="2800" dirty="0" smtClean="0"/>
              <a:t>1.2. Calentamiento</a:t>
            </a:r>
          </a:p>
        </p:txBody>
      </p:sp>
      <p:sp>
        <p:nvSpPr>
          <p:cNvPr id="38" name="37 CuadroTexto"/>
          <p:cNvSpPr txBox="1"/>
          <p:nvPr/>
        </p:nvSpPr>
        <p:spPr>
          <a:xfrm>
            <a:off x="683568" y="1030084"/>
            <a:ext cx="7992888" cy="2554545"/>
          </a:xfrm>
          <a:prstGeom prst="rect">
            <a:avLst/>
          </a:prstGeom>
          <a:noFill/>
        </p:spPr>
        <p:txBody>
          <a:bodyPr wrap="square" rtlCol="0">
            <a:spAutoFit/>
          </a:bodyPr>
          <a:lstStyle/>
          <a:p>
            <a:r>
              <a:rPr lang="es-ES" sz="2000" dirty="0" smtClean="0"/>
              <a:t>Es la primera fase de cualquier tratamiento térmico, ya que se suele partir de la estructura </a:t>
            </a:r>
            <a:r>
              <a:rPr lang="es-ES" sz="2000" dirty="0" err="1" smtClean="0"/>
              <a:t>austenítica</a:t>
            </a:r>
            <a:r>
              <a:rPr lang="es-ES" sz="2000" dirty="0" smtClean="0"/>
              <a:t>.</a:t>
            </a:r>
          </a:p>
          <a:p>
            <a:r>
              <a:rPr lang="es-ES" sz="2000" dirty="0" smtClean="0"/>
              <a:t>El calentamiento desde la temperatura ambiente hasta la </a:t>
            </a:r>
            <a:r>
              <a:rPr lang="es-ES" sz="2000" dirty="0" err="1" smtClean="0"/>
              <a:t>austenización</a:t>
            </a:r>
            <a:r>
              <a:rPr lang="es-ES" sz="2000" dirty="0" smtClean="0"/>
              <a:t> debe conducirse de forma que no se establezcan elevadas diferencias de temperatura entre la periferia y el núcleo, evitando así tensiones y grietas.</a:t>
            </a:r>
          </a:p>
          <a:p>
            <a:r>
              <a:rPr lang="es-ES" sz="2000" dirty="0" smtClean="0"/>
              <a:t>El tiempo de permanencia a la temperatura de </a:t>
            </a:r>
            <a:r>
              <a:rPr lang="es-ES" sz="2000" dirty="0" err="1" smtClean="0"/>
              <a:t>austenización</a:t>
            </a:r>
            <a:r>
              <a:rPr lang="es-ES" sz="2000" dirty="0" smtClean="0"/>
              <a:t> será el estrictamente necesario para que toda la masa se haya transformado en </a:t>
            </a:r>
            <a:r>
              <a:rPr lang="es-ES" sz="2000" dirty="0" err="1" smtClean="0"/>
              <a:t>austenita</a:t>
            </a:r>
            <a:r>
              <a:rPr lang="es-ES" sz="2000" dirty="0" smtClean="0"/>
              <a:t> homogénea:</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3888" y="3362267"/>
            <a:ext cx="5148165" cy="3373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descr="Resultado de imagen de diagrama aceros austenit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068" y="3548925"/>
            <a:ext cx="2738725" cy="32754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1614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658431"/>
            <a:ext cx="7992888" cy="3477875"/>
          </a:xfrm>
          <a:prstGeom prst="rect">
            <a:avLst/>
          </a:prstGeom>
          <a:noFill/>
        </p:spPr>
        <p:txBody>
          <a:bodyPr wrap="square" rtlCol="0">
            <a:spAutoFit/>
          </a:bodyPr>
          <a:lstStyle/>
          <a:p>
            <a:r>
              <a:rPr lang="es-ES" sz="2000" dirty="0" smtClean="0"/>
              <a:t>El </a:t>
            </a:r>
            <a:r>
              <a:rPr lang="es-ES" sz="2000" b="1" dirty="0" smtClean="0"/>
              <a:t>tamaño del grano </a:t>
            </a:r>
            <a:r>
              <a:rPr lang="es-ES" sz="2000" dirty="0" smtClean="0"/>
              <a:t>depende (además de la composición del acero, de las condiciones de elaboración y de los tratamientos mecánicos que haya sufrido con anterioridad) de la </a:t>
            </a:r>
            <a:r>
              <a:rPr lang="es-ES" sz="2000" b="1" dirty="0" smtClean="0"/>
              <a:t>temperatura</a:t>
            </a:r>
            <a:r>
              <a:rPr lang="es-ES" sz="2000" dirty="0" smtClean="0"/>
              <a:t> y del </a:t>
            </a:r>
            <a:r>
              <a:rPr lang="es-ES" sz="2000" b="1" dirty="0" smtClean="0"/>
              <a:t>tiempo de calentamiento</a:t>
            </a:r>
            <a:r>
              <a:rPr lang="es-ES" sz="2000" dirty="0" smtClean="0"/>
              <a:t>, y aumenta al aumentar estos factores. Interesa que el grano </a:t>
            </a:r>
            <a:r>
              <a:rPr lang="es-ES" sz="2000" dirty="0" err="1" smtClean="0"/>
              <a:t>austenítico</a:t>
            </a:r>
            <a:r>
              <a:rPr lang="es-ES" sz="2000" dirty="0" smtClean="0"/>
              <a:t> sea lo más fino posible, pues las transformaciones son más rápidas y homogéneas. Si el grano crece demasiado, por un exceso de temperatura o de velocidad, el acero se quema.</a:t>
            </a:r>
          </a:p>
          <a:p>
            <a:r>
              <a:rPr lang="es-ES" sz="2000" dirty="0" smtClean="0"/>
              <a:t>El fenómeno del </a:t>
            </a:r>
            <a:r>
              <a:rPr lang="es-ES" sz="2000" b="1" dirty="0" smtClean="0"/>
              <a:t>acero quemado </a:t>
            </a:r>
            <a:r>
              <a:rPr lang="es-ES" sz="2000" dirty="0" smtClean="0"/>
              <a:t>tiene lugar a temperaturas elevadas (&gt;1200 </a:t>
            </a:r>
            <a:r>
              <a:rPr lang="es-ES" sz="2000" dirty="0" err="1" smtClean="0"/>
              <a:t>ºC</a:t>
            </a:r>
            <a:r>
              <a:rPr lang="es-ES" sz="2000" dirty="0" smtClean="0"/>
              <a:t>) y se produce una fusión incipiente de los bordes de los granos que facilitan la oxidación </a:t>
            </a:r>
            <a:r>
              <a:rPr lang="es-ES" sz="2000" dirty="0" err="1" smtClean="0"/>
              <a:t>intergranular</a:t>
            </a:r>
            <a:r>
              <a:rPr lang="es-ES" sz="2000" dirty="0" smtClean="0"/>
              <a:t>. El acero quemado es inservible completamente.</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6825" y="4171765"/>
            <a:ext cx="6610350"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98114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CuadroTexto"/>
          <p:cNvSpPr txBox="1"/>
          <p:nvPr/>
        </p:nvSpPr>
        <p:spPr>
          <a:xfrm>
            <a:off x="683568" y="476672"/>
            <a:ext cx="7992888" cy="523220"/>
          </a:xfrm>
          <a:prstGeom prst="rect">
            <a:avLst/>
          </a:prstGeom>
          <a:noFill/>
        </p:spPr>
        <p:txBody>
          <a:bodyPr wrap="square" rtlCol="0">
            <a:spAutoFit/>
          </a:bodyPr>
          <a:lstStyle/>
          <a:p>
            <a:r>
              <a:rPr lang="es-ES" sz="2800" dirty="0" smtClean="0"/>
              <a:t>1.3. RECOCIDO</a:t>
            </a:r>
          </a:p>
        </p:txBody>
      </p:sp>
      <p:sp>
        <p:nvSpPr>
          <p:cNvPr id="38" name="37 CuadroTexto"/>
          <p:cNvSpPr txBox="1"/>
          <p:nvPr/>
        </p:nvSpPr>
        <p:spPr>
          <a:xfrm>
            <a:off x="683568" y="1030084"/>
            <a:ext cx="7992888" cy="5324535"/>
          </a:xfrm>
          <a:prstGeom prst="rect">
            <a:avLst/>
          </a:prstGeom>
          <a:noFill/>
        </p:spPr>
        <p:txBody>
          <a:bodyPr wrap="square" rtlCol="0">
            <a:spAutoFit/>
          </a:bodyPr>
          <a:lstStyle/>
          <a:p>
            <a:r>
              <a:rPr lang="es-ES" sz="2000" dirty="0" smtClean="0"/>
              <a:t>Es un tratamiento térmico en el que la </a:t>
            </a:r>
            <a:r>
              <a:rPr lang="es-ES" sz="2000" dirty="0" err="1" smtClean="0"/>
              <a:t>austenita</a:t>
            </a:r>
            <a:r>
              <a:rPr lang="es-ES" sz="2000" dirty="0" smtClean="0"/>
              <a:t> enfriada lentamente (dejando las piezas dentro del horno o introduciéndolas entre arenas y cenizas) se transforma en los constituyentes más estables. Se emplea para:</a:t>
            </a:r>
          </a:p>
          <a:p>
            <a:pPr marL="342900" indent="-342900">
              <a:buFont typeface="Arial" pitchFamily="34" charset="0"/>
              <a:buChar char="•"/>
            </a:pPr>
            <a:r>
              <a:rPr lang="es-ES" sz="2000" dirty="0" smtClean="0"/>
              <a:t>Homogeneizar la estructura interna.</a:t>
            </a:r>
          </a:p>
          <a:p>
            <a:pPr marL="342900" indent="-342900">
              <a:buFont typeface="Arial" pitchFamily="34" charset="0"/>
              <a:buChar char="•"/>
            </a:pPr>
            <a:r>
              <a:rPr lang="es-ES" sz="2000" dirty="0" smtClean="0"/>
              <a:t>Afinar el tamaño del grano.</a:t>
            </a:r>
          </a:p>
          <a:p>
            <a:pPr marL="342900" indent="-342900">
              <a:buFont typeface="Arial" pitchFamily="34" charset="0"/>
              <a:buChar char="•"/>
            </a:pPr>
            <a:r>
              <a:rPr lang="es-ES" sz="2000" dirty="0" smtClean="0"/>
              <a:t>Ablandar el material.</a:t>
            </a:r>
          </a:p>
          <a:p>
            <a:pPr marL="342900" indent="-342900">
              <a:buFont typeface="Arial" pitchFamily="34" charset="0"/>
              <a:buChar char="•"/>
            </a:pPr>
            <a:r>
              <a:rPr lang="es-ES" sz="2000" dirty="0" smtClean="0"/>
              <a:t>Facilitar el mecanizado.</a:t>
            </a:r>
          </a:p>
          <a:p>
            <a:pPr marL="342900" indent="-342900">
              <a:buFont typeface="Arial" pitchFamily="34" charset="0"/>
              <a:buChar char="•"/>
            </a:pPr>
            <a:r>
              <a:rPr lang="es-ES" sz="2000" dirty="0" smtClean="0"/>
              <a:t>Eliminar la acritud que produce el trabajo en frío.</a:t>
            </a:r>
          </a:p>
          <a:p>
            <a:pPr marL="342900" indent="-342900">
              <a:buFont typeface="Arial" pitchFamily="34" charset="0"/>
              <a:buChar char="•"/>
            </a:pPr>
            <a:r>
              <a:rPr lang="es-ES" sz="2000" dirty="0" smtClean="0"/>
              <a:t>Eliminar tensiones internas.</a:t>
            </a:r>
          </a:p>
          <a:p>
            <a:pPr marL="342900" indent="-342900">
              <a:buFont typeface="Arial" pitchFamily="34" charset="0"/>
              <a:buChar char="•"/>
            </a:pPr>
            <a:r>
              <a:rPr lang="es-ES" sz="2000" dirty="0" smtClean="0"/>
              <a:t>Modificar las propiedades físicas y químicas.</a:t>
            </a:r>
          </a:p>
          <a:p>
            <a:r>
              <a:rPr lang="es-ES" sz="2000" dirty="0" smtClean="0"/>
              <a:t>Con el recocido aumenta:</a:t>
            </a:r>
            <a:endParaRPr lang="es-ES" sz="2000" dirty="0"/>
          </a:p>
          <a:p>
            <a:pPr marL="342900" indent="-342900">
              <a:buFont typeface="Arial" pitchFamily="34" charset="0"/>
              <a:buChar char="•"/>
            </a:pPr>
            <a:r>
              <a:rPr lang="es-ES" sz="2000" dirty="0" smtClean="0"/>
              <a:t>El alargamiento a la rotura.</a:t>
            </a:r>
          </a:p>
          <a:p>
            <a:pPr marL="342900" indent="-342900">
              <a:buFont typeface="Arial" pitchFamily="34" charset="0"/>
              <a:buChar char="•"/>
            </a:pPr>
            <a:r>
              <a:rPr lang="es-ES" sz="2000" dirty="0" smtClean="0"/>
              <a:t>La estricción de rotura.</a:t>
            </a:r>
          </a:p>
          <a:p>
            <a:pPr marL="342900" indent="-342900">
              <a:buFont typeface="Arial" pitchFamily="34" charset="0"/>
              <a:buChar char="•"/>
            </a:pPr>
            <a:r>
              <a:rPr lang="es-ES" sz="2000" dirty="0" smtClean="0"/>
              <a:t>La plasticidad y tenacidad.</a:t>
            </a:r>
          </a:p>
          <a:p>
            <a:r>
              <a:rPr lang="es-ES" sz="2000" dirty="0" smtClean="0"/>
              <a:t>Y disminuye:</a:t>
            </a:r>
          </a:p>
          <a:p>
            <a:pPr marL="342900" indent="-342900">
              <a:buFont typeface="Arial" pitchFamily="34" charset="0"/>
              <a:buChar char="•"/>
            </a:pPr>
            <a:r>
              <a:rPr lang="es-ES" sz="2000" dirty="0" smtClean="0"/>
              <a:t>El límite real de elasticidad.</a:t>
            </a:r>
          </a:p>
          <a:p>
            <a:pPr marL="342900" indent="-342900">
              <a:buFont typeface="Arial" pitchFamily="34" charset="0"/>
              <a:buChar char="•"/>
            </a:pPr>
            <a:r>
              <a:rPr lang="es-ES" sz="2000" dirty="0" smtClean="0"/>
              <a:t>La dureza.</a:t>
            </a:r>
          </a:p>
        </p:txBody>
      </p:sp>
    </p:spTree>
    <p:extLst>
      <p:ext uri="{BB962C8B-B14F-4D97-AF65-F5344CB8AC3E}">
        <p14:creationId xmlns:p14="http://schemas.microsoft.com/office/powerpoint/2010/main" val="601796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CuadroTexto"/>
          <p:cNvSpPr txBox="1"/>
          <p:nvPr/>
        </p:nvSpPr>
        <p:spPr>
          <a:xfrm>
            <a:off x="683568" y="476672"/>
            <a:ext cx="7992888" cy="523220"/>
          </a:xfrm>
          <a:prstGeom prst="rect">
            <a:avLst/>
          </a:prstGeom>
          <a:noFill/>
        </p:spPr>
        <p:txBody>
          <a:bodyPr wrap="square" rtlCol="0">
            <a:spAutoFit/>
          </a:bodyPr>
          <a:lstStyle/>
          <a:p>
            <a:r>
              <a:rPr lang="es-ES" sz="2800" dirty="0" smtClean="0"/>
              <a:t>1.4. NORMALIZADO</a:t>
            </a:r>
          </a:p>
        </p:txBody>
      </p:sp>
      <p:sp>
        <p:nvSpPr>
          <p:cNvPr id="38" name="37 CuadroTexto"/>
          <p:cNvSpPr txBox="1"/>
          <p:nvPr/>
        </p:nvSpPr>
        <p:spPr>
          <a:xfrm>
            <a:off x="683568" y="1030084"/>
            <a:ext cx="7992888" cy="2554545"/>
          </a:xfrm>
          <a:prstGeom prst="rect">
            <a:avLst/>
          </a:prstGeom>
          <a:noFill/>
        </p:spPr>
        <p:txBody>
          <a:bodyPr wrap="square" rtlCol="0">
            <a:spAutoFit/>
          </a:bodyPr>
          <a:lstStyle/>
          <a:p>
            <a:r>
              <a:rPr lang="es-ES" sz="2000" dirty="0" smtClean="0"/>
              <a:t>Es un tratamiento térmico similar al recocido, pero ahora la velocidad de enfriamiento y la temperatura de calentamiento son algo más elevadas. El enfriamiento se hace al aire en calma. Las ventajas que presenta respecto al recocido son:</a:t>
            </a:r>
          </a:p>
          <a:p>
            <a:pPr marL="342900" indent="-342900">
              <a:buFont typeface="Arial" pitchFamily="34" charset="0"/>
              <a:buChar char="•"/>
            </a:pPr>
            <a:r>
              <a:rPr lang="es-ES" sz="2000" dirty="0" smtClean="0"/>
              <a:t>Es más fácil de ejecutar, más rápido y más económico.</a:t>
            </a:r>
          </a:p>
          <a:p>
            <a:pPr marL="342900" indent="-342900">
              <a:buFont typeface="Arial" pitchFamily="34" charset="0"/>
              <a:buChar char="•"/>
            </a:pPr>
            <a:r>
              <a:rPr lang="es-ES" sz="2000" dirty="0" smtClean="0"/>
              <a:t>Da estructuras más finas.</a:t>
            </a:r>
          </a:p>
          <a:p>
            <a:pPr marL="342900" indent="-342900">
              <a:buFont typeface="Arial" pitchFamily="34" charset="0"/>
              <a:buChar char="•"/>
            </a:pPr>
            <a:r>
              <a:rPr lang="es-ES" sz="2000" dirty="0" smtClean="0"/>
              <a:t>Da mayor resistencia mecánica.</a:t>
            </a:r>
          </a:p>
          <a:p>
            <a:r>
              <a:rPr lang="es-ES" sz="2000" dirty="0" smtClean="0"/>
              <a:t>La desventaja es que no se consigue la dureza deseada.</a:t>
            </a:r>
          </a:p>
        </p:txBody>
      </p:sp>
      <p:pic>
        <p:nvPicPr>
          <p:cNvPr id="5121"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9295" y="3604473"/>
            <a:ext cx="3782568" cy="26911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4 CuadroTexto"/>
          <p:cNvSpPr txBox="1"/>
          <p:nvPr/>
        </p:nvSpPr>
        <p:spPr>
          <a:xfrm>
            <a:off x="683568" y="3604473"/>
            <a:ext cx="3888432" cy="2554545"/>
          </a:xfrm>
          <a:prstGeom prst="rect">
            <a:avLst/>
          </a:prstGeom>
          <a:noFill/>
        </p:spPr>
        <p:txBody>
          <a:bodyPr wrap="square" rtlCol="0">
            <a:spAutoFit/>
          </a:bodyPr>
          <a:lstStyle/>
          <a:p>
            <a:r>
              <a:rPr lang="es-ES" sz="2000" dirty="0" smtClean="0"/>
              <a:t>Este tratamiento se utiliza para volver el acero al estado que se supone normal, después de haber sufrido tratamientos defectuosos, o después de haber sido trabajado en caliente o en frío por forja, laminación, etc. Se consigue afinar la estructura y eliminar tensiones.</a:t>
            </a:r>
          </a:p>
        </p:txBody>
      </p:sp>
    </p:spTree>
    <p:extLst>
      <p:ext uri="{BB962C8B-B14F-4D97-AF65-F5344CB8AC3E}">
        <p14:creationId xmlns:p14="http://schemas.microsoft.com/office/powerpoint/2010/main" val="2692621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par>
                          <p:cTn id="16" fill="hold">
                            <p:stCondLst>
                              <p:cond delay="4000"/>
                            </p:stCondLst>
                            <p:childTnLst>
                              <p:par>
                                <p:cTn id="17" presetID="42" presetClass="entr" presetSubtype="0" fill="hold" grpId="0" nodeType="afterEffect">
                                  <p:stCondLst>
                                    <p:cond delay="10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8" grpId="0"/>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CuadroTexto"/>
          <p:cNvSpPr txBox="1"/>
          <p:nvPr/>
        </p:nvSpPr>
        <p:spPr>
          <a:xfrm>
            <a:off x="683568" y="476672"/>
            <a:ext cx="7992888" cy="523220"/>
          </a:xfrm>
          <a:prstGeom prst="rect">
            <a:avLst/>
          </a:prstGeom>
          <a:noFill/>
        </p:spPr>
        <p:txBody>
          <a:bodyPr wrap="square" rtlCol="0">
            <a:spAutoFit/>
          </a:bodyPr>
          <a:lstStyle/>
          <a:p>
            <a:r>
              <a:rPr lang="es-ES" sz="2800" dirty="0" smtClean="0"/>
              <a:t>1.5. TEMPLE</a:t>
            </a:r>
          </a:p>
        </p:txBody>
      </p:sp>
      <p:sp>
        <p:nvSpPr>
          <p:cNvPr id="38" name="37 CuadroTexto"/>
          <p:cNvSpPr txBox="1"/>
          <p:nvPr/>
        </p:nvSpPr>
        <p:spPr>
          <a:xfrm>
            <a:off x="683568" y="1030084"/>
            <a:ext cx="7992888" cy="4708981"/>
          </a:xfrm>
          <a:prstGeom prst="rect">
            <a:avLst/>
          </a:prstGeom>
          <a:noFill/>
        </p:spPr>
        <p:txBody>
          <a:bodyPr wrap="square" rtlCol="0">
            <a:spAutoFit/>
          </a:bodyPr>
          <a:lstStyle/>
          <a:p>
            <a:r>
              <a:rPr lang="es-ES" sz="2000" dirty="0" smtClean="0"/>
              <a:t>Es un tratamiento térmico más importante. Consiste en calentar el acero a una temperatura suficientemente elevada para transformar toda la masa en </a:t>
            </a:r>
            <a:r>
              <a:rPr lang="es-ES" sz="2000" dirty="0" err="1" smtClean="0"/>
              <a:t>austenita</a:t>
            </a:r>
            <a:r>
              <a:rPr lang="es-ES" sz="2000" dirty="0" smtClean="0"/>
              <a:t>, seguido de un enfriamiento rápido (con velocidad superior a la crítica de temple, entre 200 y 600 </a:t>
            </a:r>
            <a:r>
              <a:rPr lang="es-ES" sz="2000" dirty="0" err="1" smtClean="0"/>
              <a:t>ºC</a:t>
            </a:r>
            <a:r>
              <a:rPr lang="es-ES" sz="2000" dirty="0" smtClean="0"/>
              <a:t> por segundo) que permita que toda la </a:t>
            </a:r>
            <a:r>
              <a:rPr lang="es-ES" sz="2000" dirty="0" err="1" smtClean="0"/>
              <a:t>austenita</a:t>
            </a:r>
            <a:r>
              <a:rPr lang="es-ES" sz="2000" dirty="0" smtClean="0"/>
              <a:t> se transforme en </a:t>
            </a:r>
            <a:r>
              <a:rPr lang="es-ES" sz="2000" dirty="0" err="1" smtClean="0"/>
              <a:t>martensita</a:t>
            </a:r>
            <a:r>
              <a:rPr lang="es-ES" sz="2000" dirty="0" smtClean="0"/>
              <a:t>. Los medios más usados para el enfriamiento son: agua, aceite mineral, metales y sales fundidas (en ellos hay que agitar la pieza para evitar que el vapor haga de aislante térmico) y aire en calma o a presión.</a:t>
            </a:r>
          </a:p>
          <a:p>
            <a:endParaRPr lang="es-ES" sz="2000" dirty="0"/>
          </a:p>
          <a:p>
            <a:r>
              <a:rPr lang="es-ES" sz="2000" dirty="0" smtClean="0"/>
              <a:t>Así se consigue:</a:t>
            </a:r>
          </a:p>
          <a:p>
            <a:pPr marL="342900" indent="-342900">
              <a:buFont typeface="Arial" pitchFamily="34" charset="0"/>
              <a:buChar char="•"/>
            </a:pPr>
            <a:r>
              <a:rPr lang="es-ES" sz="2000" dirty="0" smtClean="0"/>
              <a:t>Mejorar las propiedades mecánicas como: dureza, resistencia mecánica y elasticidad. Disminuyen el alargamiento unitario y la tenacidad (implica mayor fragilidad).</a:t>
            </a:r>
          </a:p>
          <a:p>
            <a:pPr marL="342900" indent="-342900">
              <a:buFont typeface="Arial" pitchFamily="34" charset="0"/>
              <a:buChar char="•"/>
            </a:pPr>
            <a:r>
              <a:rPr lang="es-ES" sz="2000" dirty="0" smtClean="0"/>
              <a:t>Se modifican ciertas propiedades físicas y químicas: magnetismo, resistencia eléctrica, resistencia a ciertos ácidos.</a:t>
            </a:r>
          </a:p>
        </p:txBody>
      </p:sp>
    </p:spTree>
    <p:extLst>
      <p:ext uri="{BB962C8B-B14F-4D97-AF65-F5344CB8AC3E}">
        <p14:creationId xmlns:p14="http://schemas.microsoft.com/office/powerpoint/2010/main" val="3053706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CuadroTexto"/>
          <p:cNvSpPr txBox="1"/>
          <p:nvPr/>
        </p:nvSpPr>
        <p:spPr>
          <a:xfrm>
            <a:off x="539552" y="2780928"/>
            <a:ext cx="8928992" cy="1200329"/>
          </a:xfrm>
          <a:prstGeom prst="rect">
            <a:avLst/>
          </a:prstGeom>
          <a:noFill/>
        </p:spPr>
        <p:txBody>
          <a:bodyPr wrap="square" rtlCol="0">
            <a:spAutoFit/>
          </a:bodyPr>
          <a:lstStyle/>
          <a:p>
            <a:pPr marL="457200" indent="-457200">
              <a:buAutoNum type="arabicPeriod"/>
            </a:pPr>
            <a:r>
              <a:rPr lang="es-ES" sz="2400" dirty="0" smtClean="0">
                <a:latin typeface="Arial" pitchFamily="34" charset="0"/>
                <a:cs typeface="Arial" pitchFamily="34" charset="0"/>
              </a:rPr>
              <a:t>TRATAMIENTOS TÉRMICOS</a:t>
            </a:r>
          </a:p>
          <a:p>
            <a:pPr marL="457200" indent="-457200">
              <a:buAutoNum type="arabicPeriod"/>
            </a:pPr>
            <a:r>
              <a:rPr lang="es-ES" sz="2400" dirty="0" smtClean="0">
                <a:latin typeface="Arial" pitchFamily="34" charset="0"/>
                <a:cs typeface="Arial" pitchFamily="34" charset="0"/>
              </a:rPr>
              <a:t>TRATAMIENTOS MECÁNICOS</a:t>
            </a:r>
          </a:p>
          <a:p>
            <a:pPr marL="457200" indent="-457200">
              <a:buAutoNum type="arabicPeriod"/>
            </a:pPr>
            <a:r>
              <a:rPr lang="es-ES" sz="2400" dirty="0" smtClean="0">
                <a:latin typeface="Arial" pitchFamily="34" charset="0"/>
                <a:cs typeface="Arial" pitchFamily="34" charset="0"/>
              </a:rPr>
              <a:t>TRATAMIENTOS TERMOQUÍMICOS Y SUPERFICIALES</a:t>
            </a:r>
          </a:p>
        </p:txBody>
      </p:sp>
      <p:sp>
        <p:nvSpPr>
          <p:cNvPr id="4" name="3 CuadroTexto"/>
          <p:cNvSpPr txBox="1"/>
          <p:nvPr/>
        </p:nvSpPr>
        <p:spPr>
          <a:xfrm>
            <a:off x="1763688" y="1484784"/>
            <a:ext cx="5616624" cy="584775"/>
          </a:xfrm>
          <a:prstGeom prst="rect">
            <a:avLst/>
          </a:prstGeom>
          <a:noFill/>
        </p:spPr>
        <p:txBody>
          <a:bodyPr wrap="square" rtlCol="0">
            <a:spAutoFit/>
          </a:bodyPr>
          <a:lstStyle/>
          <a:p>
            <a:pPr algn="ctr"/>
            <a:r>
              <a:rPr lang="es-ES" sz="3200" dirty="0" smtClean="0">
                <a:solidFill>
                  <a:schemeClr val="tx1">
                    <a:lumMod val="50000"/>
                    <a:lumOff val="50000"/>
                  </a:schemeClr>
                </a:solidFill>
                <a:latin typeface="Arial" pitchFamily="34" charset="0"/>
                <a:cs typeface="Arial" pitchFamily="34" charset="0"/>
              </a:rPr>
              <a:t>ÍNDICE</a:t>
            </a:r>
            <a:endParaRPr lang="es-ES" sz="3200" dirty="0">
              <a:solidFill>
                <a:schemeClr val="tx1">
                  <a:lumMod val="50000"/>
                  <a:lumOff val="50000"/>
                </a:schemeClr>
              </a:solidFill>
              <a:latin typeface="Arial" pitchFamily="34" charset="0"/>
              <a:cs typeface="Arial" pitchFamily="34" charset="0"/>
            </a:endParaRPr>
          </a:p>
        </p:txBody>
      </p:sp>
    </p:spTree>
    <p:extLst>
      <p:ext uri="{BB962C8B-B14F-4D97-AF65-F5344CB8AC3E}">
        <p14:creationId xmlns:p14="http://schemas.microsoft.com/office/powerpoint/2010/main" val="10800149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CuadroTexto"/>
          <p:cNvSpPr txBox="1"/>
          <p:nvPr/>
        </p:nvSpPr>
        <p:spPr>
          <a:xfrm>
            <a:off x="755576" y="980728"/>
            <a:ext cx="7416824" cy="523220"/>
          </a:xfrm>
          <a:prstGeom prst="rect">
            <a:avLst/>
          </a:prstGeom>
          <a:noFill/>
        </p:spPr>
        <p:txBody>
          <a:bodyPr wrap="square" rtlCol="0">
            <a:spAutoFit/>
          </a:bodyPr>
          <a:lstStyle/>
          <a:p>
            <a:r>
              <a:rPr lang="es-ES" sz="2800" dirty="0" smtClean="0">
                <a:latin typeface="Arial" pitchFamily="34" charset="0"/>
                <a:cs typeface="Arial" pitchFamily="34" charset="0"/>
              </a:rPr>
              <a:t>2. OXIDACIÓN Y CORROSIÓN </a:t>
            </a:r>
            <a:endParaRPr lang="es-ES" sz="2800" dirty="0">
              <a:latin typeface="Arial" pitchFamily="34" charset="0"/>
              <a:cs typeface="Arial" pitchFamily="34" charset="0"/>
            </a:endParaRP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6056" y="2276872"/>
            <a:ext cx="3009900" cy="4029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2780" y="4797152"/>
            <a:ext cx="2971800" cy="1562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741994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1294685"/>
            <a:ext cx="3096343" cy="4049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67186" y="300667"/>
            <a:ext cx="1543637" cy="3018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23928" y="626474"/>
            <a:ext cx="2314004" cy="26927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5"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79912" y="3573016"/>
            <a:ext cx="4519489" cy="3047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182801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818973" y="1946111"/>
            <a:ext cx="5400600" cy="29715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1140346" y="2684190"/>
            <a:ext cx="6486525" cy="1495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92080" y="2031727"/>
            <a:ext cx="3524250" cy="2800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17897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548680"/>
            <a:ext cx="7992888" cy="2246769"/>
          </a:xfrm>
          <a:prstGeom prst="rect">
            <a:avLst/>
          </a:prstGeom>
          <a:noFill/>
        </p:spPr>
        <p:txBody>
          <a:bodyPr wrap="square" rtlCol="0">
            <a:spAutoFit/>
          </a:bodyPr>
          <a:lstStyle/>
          <a:p>
            <a:r>
              <a:rPr lang="es-ES" sz="2000" dirty="0" smtClean="0"/>
              <a:t>Tanto la acción del medio ambiente como el uso continuado de los materiales puede provocar en ellos una serie de alteraciones que se traducen en una pérdida de sus propiedades. Los metales utilizados en ambientes agresivos (agua salada, temperaturas altas, medios ácidos…) se ven sometidos a procesos de oxidación y corrosión que provocan su deterioro y la pérdida progresiva de sus propiedades. Todo ello justifica la importancia del estudio de estos fenómenos.</a:t>
            </a: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1760" y="3068960"/>
            <a:ext cx="4743450" cy="3105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79030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6" y="116632"/>
            <a:ext cx="7416824" cy="39993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3688" y="4238918"/>
            <a:ext cx="5472608" cy="24689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707199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980728"/>
            <a:ext cx="4191000" cy="1895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9992" y="3308543"/>
            <a:ext cx="4119761" cy="30919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122217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CuadroTexto"/>
          <p:cNvSpPr txBox="1"/>
          <p:nvPr/>
        </p:nvSpPr>
        <p:spPr>
          <a:xfrm>
            <a:off x="683568" y="476672"/>
            <a:ext cx="7992888" cy="523220"/>
          </a:xfrm>
          <a:prstGeom prst="rect">
            <a:avLst/>
          </a:prstGeom>
          <a:noFill/>
        </p:spPr>
        <p:txBody>
          <a:bodyPr wrap="square" rtlCol="0">
            <a:spAutoFit/>
          </a:bodyPr>
          <a:lstStyle/>
          <a:p>
            <a:r>
              <a:rPr lang="es-ES" sz="2800" dirty="0" smtClean="0"/>
              <a:t>2.1. OXIDACIÓN</a:t>
            </a:r>
            <a:endParaRPr lang="es-ES" sz="2800" dirty="0" smtClean="0"/>
          </a:p>
        </p:txBody>
      </p:sp>
      <p:sp>
        <p:nvSpPr>
          <p:cNvPr id="38" name="37 CuadroTexto"/>
          <p:cNvSpPr txBox="1"/>
          <p:nvPr/>
        </p:nvSpPr>
        <p:spPr>
          <a:xfrm>
            <a:off x="683568" y="1030084"/>
            <a:ext cx="7992888" cy="2246769"/>
          </a:xfrm>
          <a:prstGeom prst="rect">
            <a:avLst/>
          </a:prstGeom>
          <a:noFill/>
        </p:spPr>
        <p:txBody>
          <a:bodyPr wrap="square" rtlCol="0">
            <a:spAutoFit/>
          </a:bodyPr>
          <a:lstStyle/>
          <a:p>
            <a:r>
              <a:rPr lang="es-ES" sz="2000" dirty="0" smtClean="0"/>
              <a:t>Cuando un material se combina con oxígeno, transformándose en óxidos, se dice que experimenta una reacción de oxidación:</a:t>
            </a:r>
          </a:p>
          <a:p>
            <a:endParaRPr lang="es-ES" sz="2000" dirty="0"/>
          </a:p>
          <a:p>
            <a:r>
              <a:rPr lang="es-ES" sz="2000" dirty="0" smtClean="0"/>
              <a:t>	Material + Oxígeno </a:t>
            </a:r>
            <a:r>
              <a:rPr lang="es-ES" sz="2000" dirty="0" smtClean="0">
                <a:sym typeface="Wingdings" pitchFamily="2" charset="2"/>
              </a:rPr>
              <a:t> Óxido del material ± Energía</a:t>
            </a:r>
            <a:endParaRPr lang="es-ES" sz="2000" dirty="0" smtClean="0"/>
          </a:p>
          <a:p>
            <a:endParaRPr lang="es-ES" sz="2000" dirty="0"/>
          </a:p>
          <a:p>
            <a:r>
              <a:rPr lang="es-ES" sz="2000" dirty="0" smtClean="0"/>
              <a:t>Si se desprende una energía, la reacción es exotérmica. Cuanto mayor sea el valor de dicha energía, más fácil se oxidará el material.</a:t>
            </a:r>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4783" y="3356992"/>
            <a:ext cx="6630458" cy="3168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29751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390143"/>
            <a:ext cx="7992888" cy="1938992"/>
          </a:xfrm>
          <a:prstGeom prst="rect">
            <a:avLst/>
          </a:prstGeom>
          <a:noFill/>
        </p:spPr>
        <p:txBody>
          <a:bodyPr wrap="square" rtlCol="0">
            <a:spAutoFit/>
          </a:bodyPr>
          <a:lstStyle/>
          <a:p>
            <a:r>
              <a:rPr lang="es-ES" sz="2000" dirty="0" smtClean="0"/>
              <a:t>Resulta de la máxima importancia conocer la velocidad a la que se oxidan los distintos materiales, pues será un factor decisivo de la vida útil de los equipos industriales.</a:t>
            </a:r>
          </a:p>
          <a:p>
            <a:r>
              <a:rPr lang="es-ES" sz="2000" dirty="0" smtClean="0"/>
              <a:t>La siguiente tabla recoge la </a:t>
            </a:r>
            <a:r>
              <a:rPr lang="es-ES" sz="2000" b="1" dirty="0" smtClean="0"/>
              <a:t>velocidad de oxidación</a:t>
            </a:r>
            <a:r>
              <a:rPr lang="es-ES" sz="2000" dirty="0" smtClean="0"/>
              <a:t>, medida en horas, para que la oxidación en aire alcance 0,1 mm a una temperatura de 0,7·T</a:t>
            </a:r>
            <a:r>
              <a:rPr lang="es-ES" sz="2000" baseline="-25000" dirty="0" smtClean="0"/>
              <a:t>f</a:t>
            </a:r>
            <a:r>
              <a:rPr lang="es-ES" sz="2000" dirty="0" smtClean="0"/>
              <a:t> (0,7 veces la temperatura de fusión del material).</a:t>
            </a: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2852936"/>
            <a:ext cx="7403189" cy="33870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41232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318135"/>
            <a:ext cx="7992888" cy="3785652"/>
          </a:xfrm>
          <a:prstGeom prst="rect">
            <a:avLst/>
          </a:prstGeom>
          <a:noFill/>
        </p:spPr>
        <p:txBody>
          <a:bodyPr wrap="square" rtlCol="0">
            <a:spAutoFit/>
          </a:bodyPr>
          <a:lstStyle/>
          <a:p>
            <a:pPr algn="just"/>
            <a:r>
              <a:rPr lang="es-ES" sz="2000" dirty="0" smtClean="0"/>
              <a:t>Para entender lo que ocurre en el proceso de oxidación, consideremos como ejemplo un metal </a:t>
            </a:r>
            <a:r>
              <a:rPr lang="es-ES" sz="2000" dirty="0" smtClean="0"/>
              <a:t>(M) con </a:t>
            </a:r>
            <a:r>
              <a:rPr lang="es-ES" sz="2000" dirty="0" smtClean="0"/>
              <a:t>número de oxidación +2:</a:t>
            </a:r>
          </a:p>
          <a:p>
            <a:endParaRPr lang="es-ES" sz="2000" dirty="0"/>
          </a:p>
          <a:p>
            <a:r>
              <a:rPr lang="es-ES" sz="2000" dirty="0" smtClean="0"/>
              <a:t>			M + ½ O</a:t>
            </a:r>
            <a:r>
              <a:rPr lang="es-ES" sz="2000" baseline="-25000" dirty="0" smtClean="0"/>
              <a:t>2</a:t>
            </a:r>
            <a:r>
              <a:rPr lang="es-ES" sz="2000" dirty="0" smtClean="0"/>
              <a:t> </a:t>
            </a:r>
            <a:r>
              <a:rPr lang="es-ES" sz="2000" dirty="0" smtClean="0">
                <a:sym typeface="Wingdings" pitchFamily="2" charset="2"/>
              </a:rPr>
              <a:t> MO</a:t>
            </a:r>
            <a:endParaRPr lang="es-ES" sz="2000" dirty="0" smtClean="0"/>
          </a:p>
          <a:p>
            <a:endParaRPr lang="es-ES" sz="2000" dirty="0" smtClean="0"/>
          </a:p>
          <a:p>
            <a:pPr algn="just"/>
            <a:r>
              <a:rPr lang="es-ES" sz="2000" dirty="0" smtClean="0"/>
              <a:t>La reacción global se puede descomponer en dos reacciones parciales: una de oxidación (pérdida de electrones) y otra de reducción (ganancia de electrones):</a:t>
            </a:r>
          </a:p>
          <a:p>
            <a:endParaRPr lang="es-ES" sz="2000" dirty="0"/>
          </a:p>
          <a:p>
            <a:r>
              <a:rPr lang="es-ES" sz="2000" dirty="0" smtClean="0"/>
              <a:t>Oxidación:	M </a:t>
            </a:r>
            <a:r>
              <a:rPr lang="es-ES" sz="2000" dirty="0" smtClean="0">
                <a:sym typeface="Wingdings" pitchFamily="2" charset="2"/>
              </a:rPr>
              <a:t> M</a:t>
            </a:r>
            <a:r>
              <a:rPr lang="es-ES" sz="2000" baseline="30000" dirty="0" smtClean="0">
                <a:sym typeface="Wingdings" pitchFamily="2" charset="2"/>
              </a:rPr>
              <a:t>2+</a:t>
            </a:r>
            <a:r>
              <a:rPr lang="es-ES" sz="2000" dirty="0" smtClean="0">
                <a:sym typeface="Wingdings" pitchFamily="2" charset="2"/>
              </a:rPr>
              <a:t> + 2 e</a:t>
            </a:r>
            <a:r>
              <a:rPr lang="es-ES" sz="2000" baseline="30000" dirty="0" smtClean="0">
                <a:sym typeface="Wingdings" pitchFamily="2" charset="2"/>
              </a:rPr>
              <a:t>-</a:t>
            </a:r>
          </a:p>
          <a:p>
            <a:endParaRPr lang="es-ES" sz="2000" dirty="0">
              <a:sym typeface="Wingdings" pitchFamily="2" charset="2"/>
            </a:endParaRPr>
          </a:p>
          <a:p>
            <a:r>
              <a:rPr lang="es-ES" sz="2000" dirty="0" smtClean="0">
                <a:sym typeface="Wingdings" pitchFamily="2" charset="2"/>
              </a:rPr>
              <a:t>Reducción: 	½ O</a:t>
            </a:r>
            <a:r>
              <a:rPr lang="es-ES" sz="2000" baseline="-25000" dirty="0" smtClean="0">
                <a:sym typeface="Wingdings" pitchFamily="2" charset="2"/>
              </a:rPr>
              <a:t>2</a:t>
            </a:r>
            <a:r>
              <a:rPr lang="es-ES" sz="2000" dirty="0" smtClean="0">
                <a:sym typeface="Wingdings" pitchFamily="2" charset="2"/>
              </a:rPr>
              <a:t> + 2 e</a:t>
            </a:r>
            <a:r>
              <a:rPr lang="es-ES" sz="2000" baseline="30000" dirty="0" smtClean="0">
                <a:sym typeface="Wingdings" pitchFamily="2" charset="2"/>
              </a:rPr>
              <a:t>-</a:t>
            </a:r>
            <a:r>
              <a:rPr lang="es-ES" sz="2000" dirty="0" smtClean="0">
                <a:sym typeface="Wingdings" pitchFamily="2" charset="2"/>
              </a:rPr>
              <a:t>  O</a:t>
            </a:r>
            <a:r>
              <a:rPr lang="es-ES" sz="2000" baseline="30000" dirty="0" smtClean="0">
                <a:sym typeface="Wingdings" pitchFamily="2" charset="2"/>
              </a:rPr>
              <a:t>2-</a:t>
            </a:r>
            <a:endParaRPr lang="es-ES" sz="2000" baseline="30000" dirty="0" smtClean="0"/>
          </a:p>
        </p:txBody>
      </p:sp>
    </p:spTree>
    <p:extLst>
      <p:ext uri="{BB962C8B-B14F-4D97-AF65-F5344CB8AC3E}">
        <p14:creationId xmlns:p14="http://schemas.microsoft.com/office/powerpoint/2010/main" val="971618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318135"/>
            <a:ext cx="7992888" cy="6145272"/>
          </a:xfrm>
          <a:prstGeom prst="rect">
            <a:avLst/>
          </a:prstGeom>
          <a:noFill/>
        </p:spPr>
        <p:txBody>
          <a:bodyPr wrap="square" rtlCol="0">
            <a:spAutoFit/>
          </a:bodyPr>
          <a:lstStyle/>
          <a:p>
            <a:r>
              <a:rPr lang="es-ES" sz="2000" dirty="0" smtClean="0"/>
              <a:t>Cuando el metal se encuentra situado en una atmósfera oxidante su superficie se oxida más o menos rápidamente. Una vez se ha formado esta capa de óxido, para que la reacción progrese será necesario que se cumpla una de estas dos condiciones:</a:t>
            </a:r>
          </a:p>
          <a:p>
            <a:endParaRPr lang="es-ES" sz="2000" baseline="30000" dirty="0"/>
          </a:p>
          <a:p>
            <a:pPr marL="342900" indent="-342900">
              <a:buFont typeface="Arial" pitchFamily="34" charset="0"/>
              <a:buChar char="•"/>
            </a:pPr>
            <a:r>
              <a:rPr lang="es-ES" sz="2000" dirty="0" smtClean="0"/>
              <a:t>Que el catión metálico M</a:t>
            </a:r>
            <a:r>
              <a:rPr lang="es-ES" sz="2000" baseline="30000" dirty="0" smtClean="0"/>
              <a:t>2+</a:t>
            </a:r>
            <a:r>
              <a:rPr lang="es-ES" sz="2000" dirty="0" smtClean="0"/>
              <a:t> junto con los dos electrones atraviesen por difusión la capa de óxido, produciéndose la reducción del oxígeno en la </a:t>
            </a:r>
            <a:r>
              <a:rPr lang="es-ES" sz="2000" dirty="0" err="1" smtClean="0"/>
              <a:t>interfase</a:t>
            </a:r>
            <a:r>
              <a:rPr lang="es-ES" sz="2000" dirty="0" smtClean="0"/>
              <a:t> óxido-atmósfera (</a:t>
            </a:r>
            <a:r>
              <a:rPr lang="es-ES" sz="2000" b="1" dirty="0" smtClean="0"/>
              <a:t>difusión catiónica</a:t>
            </a:r>
            <a:r>
              <a:rPr lang="es-ES" sz="2000" dirty="0" smtClean="0"/>
              <a:t>).</a:t>
            </a:r>
          </a:p>
          <a:p>
            <a:pPr marL="342900" indent="-342900">
              <a:buFont typeface="Arial" pitchFamily="34" charset="0"/>
              <a:buChar char="•"/>
            </a:pPr>
            <a:r>
              <a:rPr lang="es-ES" sz="2000" dirty="0" smtClean="0"/>
              <a:t>Que los dos electrones atraviesen por difusión la capa de óxido y, una vez producida la reducción del oxígeno, los iones O</a:t>
            </a:r>
            <a:r>
              <a:rPr lang="es-ES" sz="2000" baseline="30000" dirty="0" smtClean="0"/>
              <a:t>2-</a:t>
            </a:r>
            <a:r>
              <a:rPr lang="es-ES" sz="2000" dirty="0" smtClean="0"/>
              <a:t> atraviesen de nuevo dicha capa en sentido contrario, produciéndose en este caso la reacción de oxidación en la </a:t>
            </a:r>
            <a:r>
              <a:rPr lang="es-ES" sz="2000" dirty="0" err="1" smtClean="0"/>
              <a:t>interfase</a:t>
            </a:r>
            <a:r>
              <a:rPr lang="es-ES" sz="2000" dirty="0" smtClean="0"/>
              <a:t> metal-óxido (</a:t>
            </a:r>
            <a:r>
              <a:rPr lang="es-ES" sz="2000" b="1" dirty="0" smtClean="0"/>
              <a:t>difusión </a:t>
            </a:r>
            <a:r>
              <a:rPr lang="es-ES" sz="2000" b="1" dirty="0" err="1" smtClean="0"/>
              <a:t>aniónica</a:t>
            </a:r>
            <a:r>
              <a:rPr lang="es-ES" sz="2000" dirty="0" smtClean="0"/>
              <a:t>).</a:t>
            </a:r>
          </a:p>
          <a:p>
            <a:pPr marL="342900" indent="-342900">
              <a:buFont typeface="Arial" pitchFamily="34" charset="0"/>
              <a:buChar char="•"/>
            </a:pPr>
            <a:endParaRPr lang="es-ES" sz="2000" dirty="0"/>
          </a:p>
          <a:p>
            <a:r>
              <a:rPr lang="es-ES" sz="2000" dirty="0" smtClean="0"/>
              <a:t>Así pues, la capa de óxido, dificultando el movimiento de estos iones, actúa como </a:t>
            </a:r>
            <a:r>
              <a:rPr lang="es-ES" sz="2000" b="1" dirty="0" smtClean="0"/>
              <a:t>capa protectora</a:t>
            </a:r>
            <a:r>
              <a:rPr lang="es-ES" sz="2000" dirty="0" smtClean="0"/>
              <a:t>, y dicha protección será mayor cuanto:</a:t>
            </a:r>
          </a:p>
          <a:p>
            <a:pPr marL="342900" indent="-342900">
              <a:buFont typeface="Arial" pitchFamily="34" charset="0"/>
              <a:buChar char="•"/>
            </a:pPr>
            <a:r>
              <a:rPr lang="es-ES" sz="2000" dirty="0" smtClean="0"/>
              <a:t>Mejor sea la adherencia de la capa de óxido al metal.</a:t>
            </a:r>
          </a:p>
          <a:p>
            <a:pPr marL="342900" indent="-342900">
              <a:buFont typeface="Arial" pitchFamily="34" charset="0"/>
              <a:buChar char="•"/>
            </a:pPr>
            <a:r>
              <a:rPr lang="es-ES" sz="2000" dirty="0" smtClean="0"/>
              <a:t>Más elevado sea el punto de fusión del óxido.</a:t>
            </a:r>
          </a:p>
          <a:p>
            <a:pPr marL="342900" indent="-342900">
              <a:buFont typeface="Arial" pitchFamily="34" charset="0"/>
              <a:buChar char="•"/>
            </a:pPr>
            <a:r>
              <a:rPr lang="es-ES" sz="2000" dirty="0" smtClean="0"/>
              <a:t>Menor sea la fragilidad del óxido.</a:t>
            </a:r>
          </a:p>
          <a:p>
            <a:pPr marL="342900" indent="-342900">
              <a:buFont typeface="Arial" pitchFamily="34" charset="0"/>
              <a:buChar char="•"/>
            </a:pPr>
            <a:r>
              <a:rPr lang="es-ES" sz="2000" dirty="0" smtClean="0"/>
              <a:t>Menor sea la conductividad eléctrica del óxido.</a:t>
            </a:r>
          </a:p>
          <a:p>
            <a:pPr marL="342900" indent="-342900">
              <a:buFont typeface="Arial" pitchFamily="34" charset="0"/>
              <a:buChar char="•"/>
            </a:pPr>
            <a:r>
              <a:rPr lang="es-ES" sz="2000" dirty="0" smtClean="0"/>
              <a:t>Más se oponga a la difusión de los iones metálicos y de oxígeno.</a:t>
            </a:r>
          </a:p>
        </p:txBody>
      </p:sp>
    </p:spTree>
    <p:extLst>
      <p:ext uri="{BB962C8B-B14F-4D97-AF65-F5344CB8AC3E}">
        <p14:creationId xmlns:p14="http://schemas.microsoft.com/office/powerpoint/2010/main" val="2692436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CuadroTexto"/>
          <p:cNvSpPr txBox="1"/>
          <p:nvPr/>
        </p:nvSpPr>
        <p:spPr>
          <a:xfrm>
            <a:off x="755576" y="980728"/>
            <a:ext cx="7416824" cy="523220"/>
          </a:xfrm>
          <a:prstGeom prst="rect">
            <a:avLst/>
          </a:prstGeom>
          <a:noFill/>
        </p:spPr>
        <p:txBody>
          <a:bodyPr wrap="square" rtlCol="0">
            <a:spAutoFit/>
          </a:bodyPr>
          <a:lstStyle/>
          <a:p>
            <a:r>
              <a:rPr lang="es-ES" sz="2800" dirty="0" smtClean="0">
                <a:latin typeface="Arial" pitchFamily="34" charset="0"/>
                <a:cs typeface="Arial" pitchFamily="34" charset="0"/>
              </a:rPr>
              <a:t>1. TRATAMIENTOS TÉRMICOS </a:t>
            </a:r>
            <a:endParaRPr lang="es-ES" sz="2800" dirty="0">
              <a:latin typeface="Arial" pitchFamily="34" charset="0"/>
              <a:cs typeface="Arial" pitchFamily="34" charset="0"/>
            </a:endParaRPr>
          </a:p>
        </p:txBody>
      </p:sp>
    </p:spTree>
    <p:extLst>
      <p:ext uri="{BB962C8B-B14F-4D97-AF65-F5344CB8AC3E}">
        <p14:creationId xmlns:p14="http://schemas.microsoft.com/office/powerpoint/2010/main" val="127103066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338" y="600075"/>
            <a:ext cx="7553325" cy="5657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443599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544" y="278816"/>
            <a:ext cx="8567948" cy="646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41127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4859" y="260649"/>
            <a:ext cx="8451597" cy="61598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156873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1137" y="188640"/>
            <a:ext cx="8381304" cy="61432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660963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CuadroTexto"/>
          <p:cNvSpPr txBox="1"/>
          <p:nvPr/>
        </p:nvSpPr>
        <p:spPr>
          <a:xfrm>
            <a:off x="683568" y="476672"/>
            <a:ext cx="7992888" cy="523220"/>
          </a:xfrm>
          <a:prstGeom prst="rect">
            <a:avLst/>
          </a:prstGeom>
          <a:noFill/>
        </p:spPr>
        <p:txBody>
          <a:bodyPr wrap="square" rtlCol="0">
            <a:spAutoFit/>
          </a:bodyPr>
          <a:lstStyle/>
          <a:p>
            <a:r>
              <a:rPr lang="es-ES" sz="2800" dirty="0" smtClean="0"/>
              <a:t>2.2. CORROSIÓN</a:t>
            </a:r>
            <a:endParaRPr lang="es-ES" sz="2800" dirty="0" smtClean="0"/>
          </a:p>
        </p:txBody>
      </p:sp>
      <p:sp>
        <p:nvSpPr>
          <p:cNvPr id="38" name="37 CuadroTexto"/>
          <p:cNvSpPr txBox="1"/>
          <p:nvPr/>
        </p:nvSpPr>
        <p:spPr>
          <a:xfrm>
            <a:off x="683568" y="1030084"/>
            <a:ext cx="7992888" cy="2862322"/>
          </a:xfrm>
          <a:prstGeom prst="rect">
            <a:avLst/>
          </a:prstGeom>
          <a:noFill/>
        </p:spPr>
        <p:txBody>
          <a:bodyPr wrap="square" rtlCol="0">
            <a:spAutoFit/>
          </a:bodyPr>
          <a:lstStyle/>
          <a:p>
            <a:r>
              <a:rPr lang="es-ES" sz="2000" dirty="0" smtClean="0"/>
              <a:t>Cuando </a:t>
            </a:r>
            <a:r>
              <a:rPr lang="es-ES" sz="2000" dirty="0" smtClean="0"/>
              <a:t>la oxidación se produce en un ambiente húmedo o en presencia de otras sustancias agresivas para el material en cuestión, se denomina </a:t>
            </a:r>
            <a:r>
              <a:rPr lang="es-ES" sz="2000" b="1" dirty="0" smtClean="0"/>
              <a:t>corrosión</a:t>
            </a:r>
            <a:r>
              <a:rPr lang="es-ES" sz="2000" dirty="0" smtClean="0"/>
              <a:t>, y es mucho más peligrosa para la vida de los materiales que la oxidación simple, pues en un medio húmedo la capa de óxido no se deposita sobre el material, sino que se disuelve en el vapor de agua de la atmósfera, acabando por desprenderse.</a:t>
            </a:r>
          </a:p>
          <a:p>
            <a:endParaRPr lang="es-ES" sz="2000" dirty="0"/>
          </a:p>
          <a:p>
            <a:r>
              <a:rPr lang="es-ES" sz="2000" dirty="0" smtClean="0"/>
              <a:t>La mayoría de los fenómenos de corrosión se deben a </a:t>
            </a:r>
            <a:r>
              <a:rPr lang="es-ES" sz="2000" b="1" dirty="0" smtClean="0"/>
              <a:t>reacciones de tipo electroquímico</a:t>
            </a:r>
            <a:r>
              <a:rPr lang="es-ES" sz="2000" dirty="0" smtClean="0"/>
              <a:t>.</a:t>
            </a:r>
            <a:endParaRPr lang="es-ES" sz="2000" dirty="0" smtClean="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8187" y="4077072"/>
            <a:ext cx="6343650" cy="2381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2456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318135"/>
            <a:ext cx="7992888" cy="2554545"/>
          </a:xfrm>
          <a:prstGeom prst="rect">
            <a:avLst/>
          </a:prstGeom>
          <a:noFill/>
        </p:spPr>
        <p:txBody>
          <a:bodyPr wrap="square" rtlCol="0">
            <a:spAutoFit/>
          </a:bodyPr>
          <a:lstStyle/>
          <a:p>
            <a:r>
              <a:rPr lang="es-ES" sz="2000" dirty="0" smtClean="0"/>
              <a:t>Las reacciones electroquímicas son reacciones de oxidación-reducción que tienen lugar cuando dos elementos distintos se ponen en contacto a través de un electrolito (sustancia qu</a:t>
            </a:r>
            <a:r>
              <a:rPr lang="es-ES" sz="2000" dirty="0" smtClean="0"/>
              <a:t>e posee iones libres)</a:t>
            </a:r>
            <a:r>
              <a:rPr lang="es-ES" sz="2000" dirty="0" smtClean="0"/>
              <a:t>.</a:t>
            </a:r>
          </a:p>
          <a:p>
            <a:endParaRPr lang="es-ES" sz="2000" dirty="0"/>
          </a:p>
          <a:p>
            <a:r>
              <a:rPr lang="es-ES" sz="2000" dirty="0" smtClean="0"/>
              <a:t>Ejemplo:</a:t>
            </a:r>
          </a:p>
          <a:p>
            <a:r>
              <a:rPr lang="es-ES" sz="2000" dirty="0"/>
              <a:t>	</a:t>
            </a:r>
            <a:r>
              <a:rPr lang="es-ES" sz="2000" dirty="0" smtClean="0"/>
              <a:t>	Zn (s) + CuSO</a:t>
            </a:r>
            <a:r>
              <a:rPr lang="es-ES" sz="2000" baseline="-25000" dirty="0" smtClean="0"/>
              <a:t>4</a:t>
            </a:r>
            <a:r>
              <a:rPr lang="es-ES" sz="2000" dirty="0" smtClean="0"/>
              <a:t> (</a:t>
            </a:r>
            <a:r>
              <a:rPr lang="es-ES" sz="2000" dirty="0" err="1" smtClean="0"/>
              <a:t>aq</a:t>
            </a:r>
            <a:r>
              <a:rPr lang="es-ES" sz="2000" dirty="0" smtClean="0"/>
              <a:t>) </a:t>
            </a:r>
            <a:r>
              <a:rPr lang="es-ES" sz="2000" dirty="0" smtClean="0">
                <a:sym typeface="Wingdings" pitchFamily="2" charset="2"/>
              </a:rPr>
              <a:t> Cu (s) + ZnSO</a:t>
            </a:r>
            <a:r>
              <a:rPr lang="es-ES" sz="2000" baseline="-25000" dirty="0" smtClean="0">
                <a:sym typeface="Wingdings" pitchFamily="2" charset="2"/>
              </a:rPr>
              <a:t>4</a:t>
            </a:r>
            <a:r>
              <a:rPr lang="es-ES" sz="2000" dirty="0" smtClean="0">
                <a:sym typeface="Wingdings" pitchFamily="2" charset="2"/>
              </a:rPr>
              <a:t> (</a:t>
            </a:r>
            <a:r>
              <a:rPr lang="es-ES" sz="2000" dirty="0" err="1" smtClean="0">
                <a:sym typeface="Wingdings" pitchFamily="2" charset="2"/>
              </a:rPr>
              <a:t>aq</a:t>
            </a:r>
            <a:r>
              <a:rPr lang="es-ES" sz="2000" dirty="0" smtClean="0">
                <a:sym typeface="Wingdings" pitchFamily="2" charset="2"/>
              </a:rPr>
              <a:t>)</a:t>
            </a:r>
          </a:p>
          <a:p>
            <a:endParaRPr lang="es-ES" sz="2000" dirty="0">
              <a:sym typeface="Wingdings" pitchFamily="2" charset="2"/>
            </a:endParaRPr>
          </a:p>
          <a:p>
            <a:endParaRPr lang="es-ES" sz="2000" dirty="0" smtClean="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9712" y="2636912"/>
            <a:ext cx="5210175" cy="3867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1725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CuadroTexto"/>
          <p:cNvSpPr txBox="1"/>
          <p:nvPr/>
        </p:nvSpPr>
        <p:spPr>
          <a:xfrm>
            <a:off x="683568" y="476672"/>
            <a:ext cx="7992888" cy="523220"/>
          </a:xfrm>
          <a:prstGeom prst="rect">
            <a:avLst/>
          </a:prstGeom>
          <a:noFill/>
        </p:spPr>
        <p:txBody>
          <a:bodyPr wrap="square" rtlCol="0">
            <a:spAutoFit/>
          </a:bodyPr>
          <a:lstStyle/>
          <a:p>
            <a:r>
              <a:rPr lang="es-ES" sz="2800" dirty="0" smtClean="0"/>
              <a:t>Tipos de Corrosión.</a:t>
            </a:r>
            <a:endParaRPr lang="es-ES" sz="2800" dirty="0" smtClean="0"/>
          </a:p>
        </p:txBody>
      </p:sp>
      <p:sp>
        <p:nvSpPr>
          <p:cNvPr id="38" name="37 CuadroTexto"/>
          <p:cNvSpPr txBox="1"/>
          <p:nvPr/>
        </p:nvSpPr>
        <p:spPr>
          <a:xfrm>
            <a:off x="683568" y="1293728"/>
            <a:ext cx="7992888" cy="1631216"/>
          </a:xfrm>
          <a:prstGeom prst="rect">
            <a:avLst/>
          </a:prstGeom>
          <a:noFill/>
        </p:spPr>
        <p:txBody>
          <a:bodyPr wrap="square" rtlCol="0">
            <a:spAutoFit/>
          </a:bodyPr>
          <a:lstStyle/>
          <a:p>
            <a:r>
              <a:rPr lang="es-ES" sz="2000" b="1" dirty="0" smtClean="0"/>
              <a:t>Corrosión uniforme</a:t>
            </a:r>
            <a:r>
              <a:rPr lang="es-ES" sz="2000" dirty="0" smtClean="0"/>
              <a:t>: Se caracteriza por una reacción electroquímica que actúa de manera uniforme sobre toda la superficie del material expuesto a la corrosión, que de esta forma disminuye de sección de forma gradual. Es relativamente fácil de controlar por medio de coberturas protectoras, inhibidores o protección catódica.</a:t>
            </a:r>
            <a:endParaRPr lang="es-ES" sz="2000" dirty="0" smtClean="0"/>
          </a:p>
        </p:txBody>
      </p:sp>
      <p:sp>
        <p:nvSpPr>
          <p:cNvPr id="5" name="4 CuadroTexto"/>
          <p:cNvSpPr txBox="1"/>
          <p:nvPr/>
        </p:nvSpPr>
        <p:spPr>
          <a:xfrm>
            <a:off x="683568" y="3434224"/>
            <a:ext cx="7992888" cy="1938992"/>
          </a:xfrm>
          <a:prstGeom prst="rect">
            <a:avLst/>
          </a:prstGeom>
          <a:noFill/>
        </p:spPr>
        <p:txBody>
          <a:bodyPr wrap="square" rtlCol="0">
            <a:spAutoFit/>
          </a:bodyPr>
          <a:lstStyle/>
          <a:p>
            <a:r>
              <a:rPr lang="es-ES" sz="2000" b="1" dirty="0" smtClean="0"/>
              <a:t>Corrosión galvánica</a:t>
            </a:r>
            <a:r>
              <a:rPr lang="es-ES" sz="2000" dirty="0" smtClean="0"/>
              <a:t>: Tiene lugar cuando dos elementos con potenciales de electrodo considerablemente distintos se ponen en contacto. Resulta importante en estos casos la relación entre las áreas de las zonas catódica y anódica. Como se puede comprender fácilmente, una situación muy peligrosa, a efectos de corrosión, se produce cuando el área catódica es muy grande en comparación con la anódica.</a:t>
            </a:r>
            <a:endParaRPr lang="es-ES" sz="2000" dirty="0" smtClean="0"/>
          </a:p>
        </p:txBody>
      </p:sp>
    </p:spTree>
    <p:extLst>
      <p:ext uri="{BB962C8B-B14F-4D97-AF65-F5344CB8AC3E}">
        <p14:creationId xmlns:p14="http://schemas.microsoft.com/office/powerpoint/2010/main" val="2153329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par>
                          <p:cTn id="16" fill="hold">
                            <p:stCondLst>
                              <p:cond delay="4000"/>
                            </p:stCondLst>
                            <p:childTnLst>
                              <p:par>
                                <p:cTn id="17" presetID="42" presetClass="entr" presetSubtype="0" fill="hold" grpId="0" nodeType="afterEffect">
                                  <p:stCondLst>
                                    <p:cond delay="10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8" grpId="0"/>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573648"/>
            <a:ext cx="7992888" cy="2554545"/>
          </a:xfrm>
          <a:prstGeom prst="rect">
            <a:avLst/>
          </a:prstGeom>
          <a:noFill/>
        </p:spPr>
        <p:txBody>
          <a:bodyPr wrap="square" rtlCol="0">
            <a:spAutoFit/>
          </a:bodyPr>
          <a:lstStyle/>
          <a:p>
            <a:r>
              <a:rPr lang="es-ES" sz="2000" b="1" dirty="0" smtClean="0"/>
              <a:t>Corrosión por picadura</a:t>
            </a:r>
            <a:r>
              <a:rPr lang="es-ES" sz="2000" dirty="0" smtClean="0"/>
              <a:t>: La picadura es una forma de ataque corrosivo localizado muy destructivo y difícil de detectar, debido a qu</a:t>
            </a:r>
            <a:r>
              <a:rPr lang="es-ES" sz="2000" dirty="0" smtClean="0"/>
              <a:t>e los pequeños agujeros que se forman pueden quedar tapados por productos de la corrosión. Por este motivo, la corrosión por picadura suele ocasionar de repente fallos inesperados. Por regla general, la aparición de una picadura se produce muy lentamente, pero, una vez formada, su velocidad de crecimiento es muy elevada. La mayoría de las picaduras se producen en los puntos más bajos de los equipos y crecen en la dirección de la gravedad. </a:t>
            </a:r>
            <a:endParaRPr lang="es-ES" sz="2000" dirty="0" smtClean="0"/>
          </a:p>
        </p:txBody>
      </p:sp>
      <p:sp>
        <p:nvSpPr>
          <p:cNvPr id="5" name="4 CuadroTexto"/>
          <p:cNvSpPr txBox="1"/>
          <p:nvPr/>
        </p:nvSpPr>
        <p:spPr>
          <a:xfrm>
            <a:off x="683568" y="3434224"/>
            <a:ext cx="7992888" cy="1938992"/>
          </a:xfrm>
          <a:prstGeom prst="rect">
            <a:avLst/>
          </a:prstGeom>
          <a:noFill/>
        </p:spPr>
        <p:txBody>
          <a:bodyPr wrap="square" rtlCol="0">
            <a:spAutoFit/>
          </a:bodyPr>
          <a:lstStyle/>
          <a:p>
            <a:r>
              <a:rPr lang="es-ES" sz="2000" b="1" dirty="0" smtClean="0"/>
              <a:t>Corrosión por grietas</a:t>
            </a:r>
            <a:r>
              <a:rPr lang="es-ES" sz="2000" dirty="0" smtClean="0"/>
              <a:t>: Se trata de una forma de corrosión localizada que se presenta en hendiduras y bajo superficies protegidas, donde pueden existir disoluciones estancadas. Este tipo de corrosión es frecuente en remaches, pernos, tornillos, juntas, etc., donde la abertura es lo suficientemente ancha para que se introduzca líquido en su interior y lo suficientemente estrecha para mantener el líquido estancado.</a:t>
            </a:r>
            <a:endParaRPr lang="es-ES" sz="2000" dirty="0" smtClean="0"/>
          </a:p>
        </p:txBody>
      </p:sp>
    </p:spTree>
    <p:extLst>
      <p:ext uri="{BB962C8B-B14F-4D97-AF65-F5344CB8AC3E}">
        <p14:creationId xmlns:p14="http://schemas.microsoft.com/office/powerpoint/2010/main" val="693133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573648"/>
            <a:ext cx="7992888" cy="1323439"/>
          </a:xfrm>
          <a:prstGeom prst="rect">
            <a:avLst/>
          </a:prstGeom>
          <a:noFill/>
        </p:spPr>
        <p:txBody>
          <a:bodyPr wrap="square" rtlCol="0">
            <a:spAutoFit/>
          </a:bodyPr>
          <a:lstStyle/>
          <a:p>
            <a:r>
              <a:rPr lang="es-ES" sz="2000" b="1" dirty="0" smtClean="0"/>
              <a:t>Corrosión </a:t>
            </a:r>
            <a:r>
              <a:rPr lang="es-ES" sz="2000" b="1" dirty="0" err="1" smtClean="0"/>
              <a:t>intergranular</a:t>
            </a:r>
            <a:r>
              <a:rPr lang="es-ES" sz="2000" dirty="0" smtClean="0"/>
              <a:t>: En un material metálico los límites de grano se convierten en ocasiones en zonas especialmente sensibles a la corrosión. En estos casos se produce una corrosión </a:t>
            </a:r>
            <a:r>
              <a:rPr lang="es-ES" sz="2000" dirty="0" err="1" smtClean="0"/>
              <a:t>intergranular</a:t>
            </a:r>
            <a:r>
              <a:rPr lang="es-ES" sz="2000" dirty="0" smtClean="0"/>
              <a:t> que origina una disminución importante de la resistencia mecánica del material</a:t>
            </a:r>
            <a:r>
              <a:rPr lang="es-ES" sz="2000" dirty="0" smtClean="0"/>
              <a:t>. </a:t>
            </a:r>
            <a:endParaRPr lang="es-ES" sz="2000" dirty="0" smtClean="0"/>
          </a:p>
        </p:txBody>
      </p:sp>
      <p:sp>
        <p:nvSpPr>
          <p:cNvPr id="5" name="4 CuadroTexto"/>
          <p:cNvSpPr txBox="1"/>
          <p:nvPr/>
        </p:nvSpPr>
        <p:spPr>
          <a:xfrm>
            <a:off x="683568" y="3434224"/>
            <a:ext cx="7992888" cy="2246769"/>
          </a:xfrm>
          <a:prstGeom prst="rect">
            <a:avLst/>
          </a:prstGeom>
          <a:noFill/>
        </p:spPr>
        <p:txBody>
          <a:bodyPr wrap="square" rtlCol="0">
            <a:spAutoFit/>
          </a:bodyPr>
          <a:lstStyle/>
          <a:p>
            <a:r>
              <a:rPr lang="es-ES" sz="2000" b="1" dirty="0" smtClean="0"/>
              <a:t>Corrosión bajo tensión</a:t>
            </a:r>
            <a:r>
              <a:rPr lang="es-ES" sz="2000" dirty="0" smtClean="0"/>
              <a:t>: La corrosión sufrida por un material en una determinada atmósfera, unida a esfuerzos estáticos de tracción, provoca una situación similar a la fatiga. Conforme transcurre el tiempo, las fisuras que se originan en un material que sufre corrosión bajo tensión crecen de tamaño. Cuando una de estas fisuras sea lo suficientemente grande se produce una fractura que se puede presentar, al igual que en el caso de la fatiga, bajo tensiones inferiores al límite elástico del material.</a:t>
            </a:r>
            <a:endParaRPr lang="es-ES" sz="2000" dirty="0" smtClean="0"/>
          </a:p>
        </p:txBody>
      </p:sp>
    </p:spTree>
    <p:extLst>
      <p:ext uri="{BB962C8B-B14F-4D97-AF65-F5344CB8AC3E}">
        <p14:creationId xmlns:p14="http://schemas.microsoft.com/office/powerpoint/2010/main" val="4289334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573648"/>
            <a:ext cx="7992888" cy="2554545"/>
          </a:xfrm>
          <a:prstGeom prst="rect">
            <a:avLst/>
          </a:prstGeom>
          <a:noFill/>
        </p:spPr>
        <p:txBody>
          <a:bodyPr wrap="square" rtlCol="0">
            <a:spAutoFit/>
          </a:bodyPr>
          <a:lstStyle/>
          <a:p>
            <a:r>
              <a:rPr lang="es-ES" sz="2000" b="1" dirty="0" smtClean="0"/>
              <a:t>Corrosión erosiva</a:t>
            </a:r>
            <a:r>
              <a:rPr lang="es-ES" sz="2000" dirty="0" smtClean="0"/>
              <a:t>: Se trata de un fenómeno de corrosión, unido a desgastes superficiales provocados por la fricción entre dos superficies sólidas, que da lugar a que partículas de óxido unidas a la superficie de un material se desprendan y actúen a modo de abrasivo entre las superficies en contacto. También se produce en las superficies  que se encuentran en contacto con líquidos que circulan a alta velocidad (las partícu</a:t>
            </a:r>
            <a:r>
              <a:rPr lang="es-ES" sz="2000" dirty="0" smtClean="0"/>
              <a:t>las y las burbujas de aire o vapor en suspensión se comportan como verdaderas limas).</a:t>
            </a:r>
            <a:endParaRPr lang="es-ES" sz="2000" dirty="0" smtClean="0"/>
          </a:p>
        </p:txBody>
      </p:sp>
      <p:sp>
        <p:nvSpPr>
          <p:cNvPr id="5" name="4 CuadroTexto"/>
          <p:cNvSpPr txBox="1"/>
          <p:nvPr/>
        </p:nvSpPr>
        <p:spPr>
          <a:xfrm>
            <a:off x="683568" y="3669992"/>
            <a:ext cx="7992888" cy="1631216"/>
          </a:xfrm>
          <a:prstGeom prst="rect">
            <a:avLst/>
          </a:prstGeom>
          <a:noFill/>
        </p:spPr>
        <p:txBody>
          <a:bodyPr wrap="square" rtlCol="0">
            <a:spAutoFit/>
          </a:bodyPr>
          <a:lstStyle/>
          <a:p>
            <a:r>
              <a:rPr lang="es-ES" sz="2000" b="1" dirty="0" smtClean="0"/>
              <a:t>Corrosión selectiva</a:t>
            </a:r>
            <a:r>
              <a:rPr lang="es-ES" sz="2000" dirty="0" smtClean="0"/>
              <a:t>: Consiste en la eliminación preferencial de un elemento en una aleación como consecuencia de la corrosión. El ejemplo más común es el </a:t>
            </a:r>
            <a:r>
              <a:rPr lang="es-ES" sz="2000" dirty="0" err="1" smtClean="0"/>
              <a:t>descincado</a:t>
            </a:r>
            <a:r>
              <a:rPr lang="es-ES" sz="2000" dirty="0" smtClean="0"/>
              <a:t> de los latones, consistente en la eliminación selectiva del cinc que se encuentra aleado con el cobre y que convierte a un latón en una matriz de cobre débil y esponjosa.</a:t>
            </a:r>
            <a:endParaRPr lang="es-ES" sz="2000" dirty="0" smtClean="0"/>
          </a:p>
        </p:txBody>
      </p:sp>
    </p:spTree>
    <p:extLst>
      <p:ext uri="{BB962C8B-B14F-4D97-AF65-F5344CB8AC3E}">
        <p14:creationId xmlns:p14="http://schemas.microsoft.com/office/powerpoint/2010/main" val="97765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1196752"/>
            <a:ext cx="7992888" cy="2308324"/>
          </a:xfrm>
          <a:prstGeom prst="rect">
            <a:avLst/>
          </a:prstGeom>
          <a:noFill/>
        </p:spPr>
        <p:txBody>
          <a:bodyPr wrap="square" rtlCol="0">
            <a:spAutoFit/>
          </a:bodyPr>
          <a:lstStyle/>
          <a:p>
            <a:r>
              <a:rPr lang="es-ES" sz="2400" dirty="0" smtClean="0"/>
              <a:t>Los tratamientos de materiales están constituidos por un cierto número de operaciones combinadas de calentamiento y enfriamiento, y tienen por objeto modificar las propiedades de materiales puros o de las aleaciones. Se persigue fundamentalmente el aumento del límite elástico y una disminución de la fragilidad.</a:t>
            </a:r>
            <a:endParaRPr lang="es-ES" sz="2400" dirty="0"/>
          </a:p>
        </p:txBody>
      </p:sp>
      <p:sp>
        <p:nvSpPr>
          <p:cNvPr id="4" name="3 CuadroTexto"/>
          <p:cNvSpPr txBox="1"/>
          <p:nvPr/>
        </p:nvSpPr>
        <p:spPr>
          <a:xfrm>
            <a:off x="683568" y="4000996"/>
            <a:ext cx="7992888" cy="2677656"/>
          </a:xfrm>
          <a:prstGeom prst="rect">
            <a:avLst/>
          </a:prstGeom>
          <a:noFill/>
        </p:spPr>
        <p:txBody>
          <a:bodyPr wrap="square" rtlCol="0">
            <a:spAutoFit/>
          </a:bodyPr>
          <a:lstStyle/>
          <a:p>
            <a:r>
              <a:rPr lang="es-ES" sz="2400" dirty="0" smtClean="0"/>
              <a:t>Los </a:t>
            </a:r>
            <a:r>
              <a:rPr lang="es-ES" sz="2400" b="1" dirty="0" smtClean="0"/>
              <a:t>tratamientos térmicos</a:t>
            </a:r>
            <a:r>
              <a:rPr lang="es-ES" sz="2400" dirty="0" smtClean="0"/>
              <a:t> e definen como el conjunto de operaciones de calentamiento y enfriamiento a que pueden someterse los metales y aleaciones para lograr cambios en su estructura cristalina, en la estructura del grano y en su constitución permaneciendo invariable la composición química.</a:t>
            </a:r>
          </a:p>
          <a:p>
            <a:endParaRPr lang="es-ES" sz="2400" dirty="0"/>
          </a:p>
        </p:txBody>
      </p:sp>
    </p:spTree>
    <p:extLst>
      <p:ext uri="{BB962C8B-B14F-4D97-AF65-F5344CB8AC3E}">
        <p14:creationId xmlns:p14="http://schemas.microsoft.com/office/powerpoint/2010/main" val="3117790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CuadroTexto"/>
          <p:cNvSpPr txBox="1"/>
          <p:nvPr/>
        </p:nvSpPr>
        <p:spPr>
          <a:xfrm>
            <a:off x="683568" y="476672"/>
            <a:ext cx="7992888" cy="523220"/>
          </a:xfrm>
          <a:prstGeom prst="rect">
            <a:avLst/>
          </a:prstGeom>
          <a:noFill/>
        </p:spPr>
        <p:txBody>
          <a:bodyPr wrap="square" rtlCol="0">
            <a:spAutoFit/>
          </a:bodyPr>
          <a:lstStyle/>
          <a:p>
            <a:r>
              <a:rPr lang="es-ES" sz="2800" dirty="0" smtClean="0"/>
              <a:t>Control de la corrosión.</a:t>
            </a:r>
            <a:endParaRPr lang="es-ES" sz="2800" dirty="0" smtClean="0"/>
          </a:p>
        </p:txBody>
      </p:sp>
      <p:sp>
        <p:nvSpPr>
          <p:cNvPr id="38" name="37 CuadroTexto"/>
          <p:cNvSpPr txBox="1"/>
          <p:nvPr/>
        </p:nvSpPr>
        <p:spPr>
          <a:xfrm>
            <a:off x="683568" y="1293728"/>
            <a:ext cx="7992888" cy="1015663"/>
          </a:xfrm>
          <a:prstGeom prst="rect">
            <a:avLst/>
          </a:prstGeom>
          <a:noFill/>
        </p:spPr>
        <p:txBody>
          <a:bodyPr wrap="square" rtlCol="0">
            <a:spAutoFit/>
          </a:bodyPr>
          <a:lstStyle/>
          <a:p>
            <a:r>
              <a:rPr lang="es-ES" sz="2000" b="1" dirty="0" smtClean="0"/>
              <a:t>Selección de materiales</a:t>
            </a:r>
            <a:r>
              <a:rPr lang="es-ES" sz="2000" dirty="0" smtClean="0"/>
              <a:t>: Consiste en elegir un material que sea lo suficientemente resistente a la corrosión en las condiciones en que va a ser utilizado (aceros inoxidables, materiales cerámicos).</a:t>
            </a:r>
            <a:endParaRPr lang="es-ES" sz="2000" dirty="0" smtClean="0"/>
          </a:p>
        </p:txBody>
      </p:sp>
      <p:sp>
        <p:nvSpPr>
          <p:cNvPr id="5" name="4 CuadroTexto"/>
          <p:cNvSpPr txBox="1"/>
          <p:nvPr/>
        </p:nvSpPr>
        <p:spPr>
          <a:xfrm>
            <a:off x="683568" y="2471405"/>
            <a:ext cx="7992888" cy="3477875"/>
          </a:xfrm>
          <a:prstGeom prst="rect">
            <a:avLst/>
          </a:prstGeom>
          <a:noFill/>
        </p:spPr>
        <p:txBody>
          <a:bodyPr wrap="square" rtlCol="0">
            <a:spAutoFit/>
          </a:bodyPr>
          <a:lstStyle/>
          <a:p>
            <a:r>
              <a:rPr lang="es-ES" sz="2000" b="1" dirty="0" smtClean="0"/>
              <a:t>Recubrimientos</a:t>
            </a:r>
            <a:r>
              <a:rPr lang="es-ES" sz="2000" dirty="0" smtClean="0"/>
              <a:t>: Se dota a los materiales metálicos de un recubrimiento adecuado, que puede ser:</a:t>
            </a:r>
          </a:p>
          <a:p>
            <a:pPr marL="342900" indent="-342900">
              <a:buFont typeface="Arial" pitchFamily="34" charset="0"/>
              <a:buChar char="•"/>
            </a:pPr>
            <a:r>
              <a:rPr lang="es-ES" sz="2000" dirty="0" smtClean="0"/>
              <a:t>Recubrimiento metálico: se aplican en finas capas sobre las piezas metálicas para aislarlas del ambiente corrosivo. En ocasiones estos recubrimientos sirven de “ánodos de sacrificio”, que se corroen en vez del metal al que protegen. Este es el caso del </a:t>
            </a:r>
            <a:r>
              <a:rPr lang="es-ES" sz="2000" b="1" dirty="0" smtClean="0"/>
              <a:t>acero galvanizado</a:t>
            </a:r>
            <a:r>
              <a:rPr lang="es-ES" sz="2000" dirty="0" smtClean="0"/>
              <a:t>, que es acero recubierto de una fina capa de cinc, que se obtiene haciéndolo pasar a través de un baño de cinc fundido o </a:t>
            </a:r>
            <a:r>
              <a:rPr lang="es-ES" sz="2000" dirty="0" err="1" smtClean="0"/>
              <a:t>electrodepositando</a:t>
            </a:r>
            <a:r>
              <a:rPr lang="es-ES" sz="2000" dirty="0" smtClean="0"/>
              <a:t> el cinc sobre su superficie)</a:t>
            </a:r>
            <a:r>
              <a:rPr lang="es-ES" sz="2000" dirty="0" smtClean="0"/>
              <a:t>. En otras ocasiones se recubre de estaño, constituyendo la </a:t>
            </a:r>
            <a:r>
              <a:rPr lang="es-ES" sz="2000" b="1" dirty="0" smtClean="0"/>
              <a:t>hojalata</a:t>
            </a:r>
            <a:r>
              <a:rPr lang="es-ES" sz="2000" dirty="0" smtClean="0"/>
              <a:t>, muy utilizado para recubrimientos interiores de latas de comida y de bebida.</a:t>
            </a:r>
            <a:endParaRPr lang="es-ES" sz="2000" dirty="0" smtClean="0"/>
          </a:p>
        </p:txBody>
      </p:sp>
    </p:spTree>
    <p:extLst>
      <p:ext uri="{BB962C8B-B14F-4D97-AF65-F5344CB8AC3E}">
        <p14:creationId xmlns:p14="http://schemas.microsoft.com/office/powerpoint/2010/main" val="817231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par>
                          <p:cTn id="16" fill="hold">
                            <p:stCondLst>
                              <p:cond delay="4000"/>
                            </p:stCondLst>
                            <p:childTnLst>
                              <p:par>
                                <p:cTn id="17" presetID="42" presetClass="entr" presetSubtype="0" fill="hold" grpId="0" nodeType="afterEffect">
                                  <p:stCondLst>
                                    <p:cond delay="10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8" grpId="0"/>
      <p:bldP spid="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573648"/>
            <a:ext cx="7992888" cy="1631216"/>
          </a:xfrm>
          <a:prstGeom prst="rect">
            <a:avLst/>
          </a:prstGeom>
          <a:noFill/>
        </p:spPr>
        <p:txBody>
          <a:bodyPr wrap="square" rtlCol="0">
            <a:spAutoFit/>
          </a:bodyPr>
          <a:lstStyle/>
          <a:p>
            <a:pPr marL="342900" indent="-342900">
              <a:buFont typeface="Arial" pitchFamily="34" charset="0"/>
              <a:buChar char="•"/>
            </a:pPr>
            <a:r>
              <a:rPr lang="es-ES" sz="2000" b="1" dirty="0" smtClean="0"/>
              <a:t>Recubrimientos inorgánicos</a:t>
            </a:r>
            <a:r>
              <a:rPr lang="es-ES" sz="2000" dirty="0" smtClean="0"/>
              <a:t>: Se utiliza una fina capa de vidrio fundido, que le proporcionará además un acabado duradero. Estos aceros se utilizan en la fabricación de recipientes para la industria química.</a:t>
            </a:r>
            <a:r>
              <a:rPr lang="es-ES" sz="2000" b="1" dirty="0"/>
              <a:t> </a:t>
            </a:r>
            <a:endParaRPr lang="es-ES" sz="2000" b="1" dirty="0" smtClean="0"/>
          </a:p>
          <a:p>
            <a:pPr marL="342900" indent="-342900">
              <a:buFont typeface="Arial" pitchFamily="34" charset="0"/>
              <a:buChar char="•"/>
            </a:pPr>
            <a:r>
              <a:rPr lang="es-ES" sz="2000" b="1" dirty="0" smtClean="0"/>
              <a:t>Recubrimientos </a:t>
            </a:r>
            <a:r>
              <a:rPr lang="es-ES" sz="2000" b="1" dirty="0"/>
              <a:t>orgánicos</a:t>
            </a:r>
            <a:r>
              <a:rPr lang="es-ES" sz="2000" dirty="0"/>
              <a:t>: Los materiales se cubren con pinturas, barnices, lacas y otras sustancias orgánicas </a:t>
            </a:r>
            <a:r>
              <a:rPr lang="es-ES" sz="2000" dirty="0" err="1"/>
              <a:t>polímeras</a:t>
            </a:r>
            <a:endParaRPr lang="es-ES" sz="2000" dirty="0" smtClean="0"/>
          </a:p>
        </p:txBody>
      </p:sp>
      <p:sp>
        <p:nvSpPr>
          <p:cNvPr id="5" name="4 CuadroTexto"/>
          <p:cNvSpPr txBox="1"/>
          <p:nvPr/>
        </p:nvSpPr>
        <p:spPr>
          <a:xfrm>
            <a:off x="683568" y="2524834"/>
            <a:ext cx="7992888" cy="4093428"/>
          </a:xfrm>
          <a:prstGeom prst="rect">
            <a:avLst/>
          </a:prstGeom>
          <a:noFill/>
        </p:spPr>
        <p:txBody>
          <a:bodyPr wrap="square" rtlCol="0">
            <a:spAutoFit/>
          </a:bodyPr>
          <a:lstStyle/>
          <a:p>
            <a:r>
              <a:rPr lang="es-ES" sz="2000" b="1" dirty="0" smtClean="0"/>
              <a:t>Diseño</a:t>
            </a:r>
            <a:r>
              <a:rPr lang="es-ES" sz="2000" dirty="0" smtClean="0"/>
              <a:t>: </a:t>
            </a:r>
          </a:p>
          <a:p>
            <a:pPr marL="342900" indent="-342900">
              <a:buFont typeface="Arial" pitchFamily="34" charset="0"/>
              <a:buChar char="•"/>
            </a:pPr>
            <a:r>
              <a:rPr lang="es-ES" sz="2000" dirty="0" smtClean="0"/>
              <a:t>Para prevenir la corrosión por grietas, son preferibles las uniones por soldadura a las remachadas.</a:t>
            </a:r>
          </a:p>
          <a:p>
            <a:pPr marL="342900" indent="-342900">
              <a:buFont typeface="Arial" pitchFamily="34" charset="0"/>
              <a:buChar char="•"/>
            </a:pPr>
            <a:r>
              <a:rPr lang="es-ES" sz="2000" dirty="0" smtClean="0"/>
              <a:t>En la medida de los posible, se deben usar materiales galvánicamente similares, o al menos utilizar arandelas de material no conductor para evitar el contacto entre los metales.</a:t>
            </a:r>
          </a:p>
          <a:p>
            <a:pPr marL="342900" indent="-342900">
              <a:buFont typeface="Arial" pitchFamily="34" charset="0"/>
              <a:buChar char="•"/>
            </a:pPr>
            <a:r>
              <a:rPr lang="es-ES" sz="2000" dirty="0" smtClean="0"/>
              <a:t>No se deben diseñar ángulos pronunciados en tuberías en las que circulen fluidos a elevada velocidad.</a:t>
            </a:r>
          </a:p>
          <a:p>
            <a:pPr marL="342900" indent="-342900">
              <a:buFont typeface="Arial" pitchFamily="34" charset="0"/>
              <a:buChar char="•"/>
            </a:pPr>
            <a:r>
              <a:rPr lang="es-ES" sz="2000" dirty="0" smtClean="0"/>
              <a:t>Los tanques y depósitos deben estar provistos de sistemas de desagüe para su limpiado.</a:t>
            </a:r>
          </a:p>
          <a:p>
            <a:pPr marL="342900" indent="-342900">
              <a:buFont typeface="Arial" pitchFamily="34" charset="0"/>
              <a:buChar char="•"/>
            </a:pPr>
            <a:r>
              <a:rPr lang="es-ES" sz="2000" dirty="0" smtClean="0"/>
              <a:t>Los elementos sometidos a condiciones extremas de corrosión deben estar situados de tal manera que resulte fácil inspeccionarlos periódicamente y sustituirlos de forma rápida </a:t>
            </a:r>
            <a:r>
              <a:rPr lang="es-ES" sz="2000" smtClean="0"/>
              <a:t>y sencilla.</a:t>
            </a:r>
            <a:endParaRPr lang="es-ES" sz="2000" dirty="0" smtClean="0"/>
          </a:p>
        </p:txBody>
      </p:sp>
    </p:spTree>
    <p:extLst>
      <p:ext uri="{BB962C8B-B14F-4D97-AF65-F5344CB8AC3E}">
        <p14:creationId xmlns:p14="http://schemas.microsoft.com/office/powerpoint/2010/main" val="1377384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37 CuadroTexto"/>
          <p:cNvSpPr txBox="1"/>
          <p:nvPr/>
        </p:nvSpPr>
        <p:spPr>
          <a:xfrm>
            <a:off x="683568" y="692696"/>
            <a:ext cx="7992888" cy="5262979"/>
          </a:xfrm>
          <a:prstGeom prst="rect">
            <a:avLst/>
          </a:prstGeom>
          <a:noFill/>
        </p:spPr>
        <p:txBody>
          <a:bodyPr wrap="square" rtlCol="0">
            <a:spAutoFit/>
          </a:bodyPr>
          <a:lstStyle/>
          <a:p>
            <a:r>
              <a:rPr lang="es-ES" sz="2400" dirty="0" smtClean="0"/>
              <a:t>Los </a:t>
            </a:r>
            <a:r>
              <a:rPr lang="es-ES" sz="2400" b="1" dirty="0" smtClean="0"/>
              <a:t>objetivos</a:t>
            </a:r>
            <a:r>
              <a:rPr lang="es-ES" sz="2400" dirty="0" smtClean="0"/>
              <a:t> que se pueden alcanzar con los tratamientos térmicos pueden ser:</a:t>
            </a:r>
          </a:p>
          <a:p>
            <a:endParaRPr lang="es-ES" sz="2400" dirty="0" smtClean="0"/>
          </a:p>
          <a:p>
            <a:pPr marL="342900" indent="-342900">
              <a:buFontTx/>
              <a:buChar char="-"/>
            </a:pPr>
            <a:r>
              <a:rPr lang="es-ES" sz="2400" dirty="0" smtClean="0"/>
              <a:t>Conseguir una estructura de menor dureza o </a:t>
            </a:r>
            <a:r>
              <a:rPr lang="es-ES" sz="2400" b="1" dirty="0" smtClean="0"/>
              <a:t>mejor </a:t>
            </a:r>
            <a:r>
              <a:rPr lang="es-ES" sz="2400" b="1" dirty="0" err="1" smtClean="0"/>
              <a:t>maquinabilidad</a:t>
            </a:r>
            <a:r>
              <a:rPr lang="es-ES" sz="2400" dirty="0" smtClean="0"/>
              <a:t>.</a:t>
            </a:r>
          </a:p>
          <a:p>
            <a:pPr marL="342900" indent="-342900">
              <a:buFontTx/>
              <a:buChar char="-"/>
            </a:pPr>
            <a:r>
              <a:rPr lang="es-ES" sz="2400" b="1" dirty="0" smtClean="0"/>
              <a:t>Eliminar la acritud</a:t>
            </a:r>
            <a:r>
              <a:rPr lang="es-ES" sz="2400" dirty="0" smtClean="0"/>
              <a:t> (aumentan la fragilidad) que originó un mecanizado en frío.</a:t>
            </a:r>
          </a:p>
          <a:p>
            <a:pPr marL="342900" indent="-342900">
              <a:buFontTx/>
              <a:buChar char="-"/>
            </a:pPr>
            <a:r>
              <a:rPr lang="es-ES" sz="2400" b="1" dirty="0" smtClean="0"/>
              <a:t>Eliminar las tensiones internas</a:t>
            </a:r>
            <a:r>
              <a:rPr lang="es-ES" sz="2400" dirty="0" smtClean="0"/>
              <a:t> originadas por la deformación de la red cristalina (las cuales elevan la dureza y la fragilidad).</a:t>
            </a:r>
          </a:p>
          <a:p>
            <a:pPr marL="342900" indent="-342900">
              <a:buFontTx/>
              <a:buChar char="-"/>
            </a:pPr>
            <a:r>
              <a:rPr lang="es-ES" sz="2400" dirty="0" smtClean="0"/>
              <a:t>Conseguir la </a:t>
            </a:r>
            <a:r>
              <a:rPr lang="es-ES" sz="2400" b="1" dirty="0" smtClean="0"/>
              <a:t>homogeneización</a:t>
            </a:r>
            <a:r>
              <a:rPr lang="es-ES" sz="2400" dirty="0" smtClean="0"/>
              <a:t> de la estructura de una pieza.</a:t>
            </a:r>
          </a:p>
          <a:p>
            <a:pPr marL="342900" indent="-342900">
              <a:buFontTx/>
              <a:buChar char="-"/>
            </a:pPr>
            <a:r>
              <a:rPr lang="es-ES" sz="2400" dirty="0" smtClean="0"/>
              <a:t>Conseguir la </a:t>
            </a:r>
            <a:r>
              <a:rPr lang="es-ES" sz="2400" b="1" dirty="0" smtClean="0"/>
              <a:t>máxima dureza y resistencia</a:t>
            </a:r>
            <a:r>
              <a:rPr lang="es-ES" sz="2400" dirty="0" smtClean="0"/>
              <a:t>.</a:t>
            </a:r>
          </a:p>
          <a:p>
            <a:pPr marL="342900" indent="-342900">
              <a:buFontTx/>
              <a:buChar char="-"/>
            </a:pPr>
            <a:r>
              <a:rPr lang="es-ES" sz="2400" dirty="0" smtClean="0"/>
              <a:t>Mejorar la </a:t>
            </a:r>
            <a:r>
              <a:rPr lang="es-ES" sz="2400" b="1" dirty="0" smtClean="0"/>
              <a:t>resistencia a los agentes químicos</a:t>
            </a:r>
            <a:r>
              <a:rPr lang="es-ES" sz="2400" dirty="0" smtClean="0"/>
              <a:t>.</a:t>
            </a:r>
          </a:p>
        </p:txBody>
      </p:sp>
    </p:spTree>
    <p:extLst>
      <p:ext uri="{BB962C8B-B14F-4D97-AF65-F5344CB8AC3E}">
        <p14:creationId xmlns:p14="http://schemas.microsoft.com/office/powerpoint/2010/main" val="2758189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CuadroTexto"/>
          <p:cNvSpPr txBox="1"/>
          <p:nvPr/>
        </p:nvSpPr>
        <p:spPr>
          <a:xfrm>
            <a:off x="683568" y="476672"/>
            <a:ext cx="7992888" cy="523220"/>
          </a:xfrm>
          <a:prstGeom prst="rect">
            <a:avLst/>
          </a:prstGeom>
          <a:noFill/>
        </p:spPr>
        <p:txBody>
          <a:bodyPr wrap="square" rtlCol="0">
            <a:spAutoFit/>
          </a:bodyPr>
          <a:lstStyle/>
          <a:p>
            <a:r>
              <a:rPr lang="es-ES" sz="2800" dirty="0" smtClean="0"/>
              <a:t>1.1. Transformaciones de la </a:t>
            </a:r>
            <a:r>
              <a:rPr lang="es-ES" sz="2800" dirty="0" err="1"/>
              <a:t>a</a:t>
            </a:r>
            <a:r>
              <a:rPr lang="es-ES" sz="2800" dirty="0" err="1" smtClean="0"/>
              <a:t>ustenita</a:t>
            </a:r>
            <a:endParaRPr lang="es-ES" sz="2800" dirty="0" smtClean="0"/>
          </a:p>
        </p:txBody>
      </p:sp>
      <p:sp>
        <p:nvSpPr>
          <p:cNvPr id="38" name="37 CuadroTexto"/>
          <p:cNvSpPr txBox="1"/>
          <p:nvPr/>
        </p:nvSpPr>
        <p:spPr>
          <a:xfrm>
            <a:off x="683568" y="1624732"/>
            <a:ext cx="7992888" cy="2677656"/>
          </a:xfrm>
          <a:prstGeom prst="rect">
            <a:avLst/>
          </a:prstGeom>
          <a:noFill/>
        </p:spPr>
        <p:txBody>
          <a:bodyPr wrap="square" rtlCol="0">
            <a:spAutoFit/>
          </a:bodyPr>
          <a:lstStyle/>
          <a:p>
            <a:r>
              <a:rPr lang="es-ES" sz="2400" dirty="0" smtClean="0"/>
              <a:t>Las transformaciones de la </a:t>
            </a:r>
            <a:r>
              <a:rPr lang="es-ES" sz="2400" dirty="0" err="1" smtClean="0"/>
              <a:t>austenita</a:t>
            </a:r>
            <a:r>
              <a:rPr lang="es-ES" sz="2400" dirty="0" smtClean="0"/>
              <a:t> pueden tener lugar de dos formas distintas:</a:t>
            </a:r>
          </a:p>
          <a:p>
            <a:pPr marL="457200" indent="-457200">
              <a:buAutoNum type="alphaLcParenR"/>
            </a:pPr>
            <a:r>
              <a:rPr lang="es-ES" sz="2400" dirty="0" smtClean="0"/>
              <a:t>En </a:t>
            </a:r>
            <a:r>
              <a:rPr lang="es-ES" sz="2400" b="1" dirty="0" smtClean="0"/>
              <a:t>condiciones isotérmicas </a:t>
            </a:r>
            <a:r>
              <a:rPr lang="es-ES" sz="2400" dirty="0" smtClean="0"/>
              <a:t>(bajar la temperatura bruscamente, y mantenerse ahí en el tiempo).</a:t>
            </a:r>
          </a:p>
          <a:p>
            <a:pPr marL="457200" indent="-457200">
              <a:buAutoNum type="alphaLcParenR"/>
            </a:pPr>
            <a:r>
              <a:rPr lang="es-ES" sz="2400" dirty="0" smtClean="0"/>
              <a:t>Durante el </a:t>
            </a:r>
            <a:r>
              <a:rPr lang="es-ES" sz="2400" b="1" dirty="0" smtClean="0"/>
              <a:t>enfriamiento continuo</a:t>
            </a:r>
            <a:r>
              <a:rPr lang="es-ES" sz="2400" dirty="0" smtClean="0"/>
              <a:t> (la temperatura va bajando de manera gradual, aunque no tan lentamente como en los diagramas de equilibrio).</a:t>
            </a:r>
          </a:p>
        </p:txBody>
      </p:sp>
    </p:spTree>
    <p:extLst>
      <p:ext uri="{BB962C8B-B14F-4D97-AF65-F5344CB8AC3E}">
        <p14:creationId xmlns:p14="http://schemas.microsoft.com/office/powerpoint/2010/main" val="913530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9 CuadroTexto"/>
          <p:cNvSpPr txBox="1"/>
          <p:nvPr/>
        </p:nvSpPr>
        <p:spPr>
          <a:xfrm>
            <a:off x="683568" y="476672"/>
            <a:ext cx="7992888" cy="954107"/>
          </a:xfrm>
          <a:prstGeom prst="rect">
            <a:avLst/>
          </a:prstGeom>
          <a:noFill/>
        </p:spPr>
        <p:txBody>
          <a:bodyPr wrap="square" rtlCol="0">
            <a:spAutoFit/>
          </a:bodyPr>
          <a:lstStyle/>
          <a:p>
            <a:r>
              <a:rPr lang="es-ES" sz="2800" dirty="0" smtClean="0"/>
              <a:t>a) Transformaciones de la </a:t>
            </a:r>
            <a:r>
              <a:rPr lang="es-ES" sz="2800" dirty="0" err="1" smtClean="0"/>
              <a:t>austenita</a:t>
            </a:r>
            <a:r>
              <a:rPr lang="es-ES" sz="2800" dirty="0" smtClean="0"/>
              <a:t> en condiciones isotérmicas</a:t>
            </a:r>
          </a:p>
        </p:txBody>
      </p:sp>
      <p:sp>
        <p:nvSpPr>
          <p:cNvPr id="38" name="37 CuadroTexto"/>
          <p:cNvSpPr txBox="1"/>
          <p:nvPr/>
        </p:nvSpPr>
        <p:spPr>
          <a:xfrm>
            <a:off x="683568" y="1624732"/>
            <a:ext cx="7992888" cy="3046988"/>
          </a:xfrm>
          <a:prstGeom prst="rect">
            <a:avLst/>
          </a:prstGeom>
          <a:noFill/>
        </p:spPr>
        <p:txBody>
          <a:bodyPr wrap="square" rtlCol="0">
            <a:spAutoFit/>
          </a:bodyPr>
          <a:lstStyle/>
          <a:p>
            <a:r>
              <a:rPr lang="es-ES" sz="2400" dirty="0" smtClean="0"/>
              <a:t>Si tenemos al acero a temperaturas superiores a la temperatura del </a:t>
            </a:r>
            <a:r>
              <a:rPr lang="es-ES" sz="2400" dirty="0" err="1" smtClean="0"/>
              <a:t>eutectoide</a:t>
            </a:r>
            <a:r>
              <a:rPr lang="es-ES" sz="2400" dirty="0" smtClean="0"/>
              <a:t>, permanecerá en estado </a:t>
            </a:r>
            <a:r>
              <a:rPr lang="es-ES" sz="2400" dirty="0" err="1" smtClean="0"/>
              <a:t>austenítico</a:t>
            </a:r>
            <a:r>
              <a:rPr lang="es-ES" sz="2400" dirty="0" smtClean="0"/>
              <a:t> indefinidamente. Si ahora se enfría bruscamente a una temperatura inferior a dicha temperatura del </a:t>
            </a:r>
            <a:r>
              <a:rPr lang="es-ES" sz="2400" dirty="0" err="1" smtClean="0"/>
              <a:t>eutectoide</a:t>
            </a:r>
            <a:r>
              <a:rPr lang="es-ES" sz="2400" dirty="0" smtClean="0"/>
              <a:t>, la </a:t>
            </a:r>
            <a:r>
              <a:rPr lang="es-ES" sz="2400" dirty="0" err="1" smtClean="0"/>
              <a:t>austenita</a:t>
            </a:r>
            <a:r>
              <a:rPr lang="es-ES" sz="2400" dirty="0" smtClean="0"/>
              <a:t> no tiene tiempo de transformarse, pero si se le mantiene en esa temperatura, al cabo de un tiempo comienza su transformación, que se producirá durante un intervalo de tiempo (desde P</a:t>
            </a:r>
            <a:r>
              <a:rPr lang="es-ES" sz="2400" baseline="-25000" dirty="0" smtClean="0"/>
              <a:t>i</a:t>
            </a:r>
            <a:r>
              <a:rPr lang="es-ES" sz="2400" dirty="0" smtClean="0"/>
              <a:t> a </a:t>
            </a:r>
            <a:r>
              <a:rPr lang="es-ES" sz="2400" dirty="0" err="1" smtClean="0"/>
              <a:t>P</a:t>
            </a:r>
            <a:r>
              <a:rPr lang="es-ES" sz="2400" baseline="-25000" dirty="0" err="1" smtClean="0"/>
              <a:t>f</a:t>
            </a:r>
            <a:r>
              <a:rPr lang="es-ES" sz="2400" dirty="0" smtClean="0"/>
              <a:t>).</a:t>
            </a:r>
          </a:p>
        </p:txBody>
      </p:sp>
    </p:spTree>
    <p:extLst>
      <p:ext uri="{BB962C8B-B14F-4D97-AF65-F5344CB8AC3E}">
        <p14:creationId xmlns:p14="http://schemas.microsoft.com/office/powerpoint/2010/main" val="729650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grpId="0" nodeType="afterEffect">
                                  <p:stCondLst>
                                    <p:cond delay="100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5816" y="2564904"/>
            <a:ext cx="5981700" cy="3543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2 CuadroTexto"/>
          <p:cNvSpPr txBox="1"/>
          <p:nvPr/>
        </p:nvSpPr>
        <p:spPr>
          <a:xfrm>
            <a:off x="683568" y="692696"/>
            <a:ext cx="7992888" cy="1200329"/>
          </a:xfrm>
          <a:prstGeom prst="rect">
            <a:avLst/>
          </a:prstGeom>
          <a:noFill/>
        </p:spPr>
        <p:txBody>
          <a:bodyPr wrap="square" rtlCol="0">
            <a:spAutoFit/>
          </a:bodyPr>
          <a:lstStyle/>
          <a:p>
            <a:r>
              <a:rPr lang="es-ES" sz="2400" dirty="0" smtClean="0"/>
              <a:t>Variando la temperatura de enfriamiento, se obtienen una serie de puntos P</a:t>
            </a:r>
            <a:r>
              <a:rPr lang="es-ES" sz="2400" baseline="-25000" dirty="0" smtClean="0"/>
              <a:t>i</a:t>
            </a:r>
            <a:r>
              <a:rPr lang="es-ES" sz="2400" dirty="0" smtClean="0"/>
              <a:t> y </a:t>
            </a:r>
            <a:r>
              <a:rPr lang="es-ES" sz="2400" dirty="0" err="1" smtClean="0"/>
              <a:t>P</a:t>
            </a:r>
            <a:r>
              <a:rPr lang="es-ES" sz="2400" baseline="-25000" dirty="0" err="1" smtClean="0"/>
              <a:t>f</a:t>
            </a:r>
            <a:r>
              <a:rPr lang="es-ES" sz="2400" dirty="0" smtClean="0"/>
              <a:t> que nos darán las curvas de comienzo y fin de la transformación (curvas rojas):</a:t>
            </a:r>
          </a:p>
        </p:txBody>
      </p:sp>
      <p:pic>
        <p:nvPicPr>
          <p:cNvPr id="7170" name="Picture 2" descr="Resultado de imagen de diagrama aceros austenit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860" y="2708920"/>
            <a:ext cx="2987988" cy="35735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0300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1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5696" y="36822"/>
            <a:ext cx="5544616" cy="6769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874909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19172</TotalTime>
  <Words>2611</Words>
  <Application>Microsoft Office PowerPoint</Application>
  <PresentationFormat>Presentación en pantalla (4:3)</PresentationFormat>
  <Paragraphs>127</Paragraphs>
  <Slides>41</Slides>
  <Notes>0</Notes>
  <HiddenSlides>0</HiddenSlides>
  <MMClips>0</MMClips>
  <ScaleCrop>false</ScaleCrop>
  <HeadingPairs>
    <vt:vector size="4" baseType="variant">
      <vt:variant>
        <vt:lpstr>Tema</vt:lpstr>
      </vt:variant>
      <vt:variant>
        <vt:i4>1</vt:i4>
      </vt:variant>
      <vt:variant>
        <vt:lpstr>Títulos de diapositiva</vt:lpstr>
      </vt:variant>
      <vt:variant>
        <vt:i4>41</vt:i4>
      </vt:variant>
    </vt:vector>
  </HeadingPairs>
  <TitlesOfParts>
    <vt:vector size="42" baseType="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Daniel Gallardo Garcia</dc:creator>
  <cp:lastModifiedBy>Daniel Gallardo Garcia</cp:lastModifiedBy>
  <cp:revision>175</cp:revision>
  <dcterms:created xsi:type="dcterms:W3CDTF">2018-09-18T19:43:12Z</dcterms:created>
  <dcterms:modified xsi:type="dcterms:W3CDTF">2018-11-21T07:24:43Z</dcterms:modified>
</cp:coreProperties>
</file>